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notesMasterIdLst>
    <p:notesMasterId r:id="rId42"/>
  </p:notesMasterIdLst>
  <p:handoutMasterIdLst>
    <p:handoutMasterId r:id="rId43"/>
  </p:handoutMasterIdLst>
  <p:sldIdLst>
    <p:sldId id="256" r:id="rId2"/>
    <p:sldId id="452" r:id="rId3"/>
    <p:sldId id="257" r:id="rId4"/>
    <p:sldId id="299" r:id="rId5"/>
    <p:sldId id="333" r:id="rId6"/>
    <p:sldId id="342" r:id="rId7"/>
    <p:sldId id="302" r:id="rId8"/>
    <p:sldId id="334" r:id="rId9"/>
    <p:sldId id="340" r:id="rId10"/>
    <p:sldId id="341" r:id="rId11"/>
    <p:sldId id="303" r:id="rId12"/>
    <p:sldId id="335" r:id="rId13"/>
    <p:sldId id="336" r:id="rId14"/>
    <p:sldId id="337" r:id="rId15"/>
    <p:sldId id="338" r:id="rId16"/>
    <p:sldId id="279" r:id="rId17"/>
    <p:sldId id="300" r:id="rId18"/>
    <p:sldId id="315" r:id="rId19"/>
    <p:sldId id="339" r:id="rId20"/>
    <p:sldId id="259" r:id="rId21"/>
    <p:sldId id="260" r:id="rId22"/>
    <p:sldId id="262" r:id="rId23"/>
    <p:sldId id="264" r:id="rId24"/>
    <p:sldId id="265" r:id="rId25"/>
    <p:sldId id="286" r:id="rId26"/>
    <p:sldId id="292" r:id="rId27"/>
    <p:sldId id="291" r:id="rId28"/>
    <p:sldId id="287" r:id="rId29"/>
    <p:sldId id="289" r:id="rId30"/>
    <p:sldId id="296" r:id="rId31"/>
    <p:sldId id="290" r:id="rId32"/>
    <p:sldId id="297" r:id="rId33"/>
    <p:sldId id="298" r:id="rId34"/>
    <p:sldId id="718" r:id="rId35"/>
    <p:sldId id="753" r:id="rId36"/>
    <p:sldId id="754" r:id="rId37"/>
    <p:sldId id="755" r:id="rId38"/>
    <p:sldId id="756" r:id="rId39"/>
    <p:sldId id="757" r:id="rId40"/>
    <p:sldId id="343" r:id="rId41"/>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70740" autoAdjust="0"/>
  </p:normalViewPr>
  <p:slideViewPr>
    <p:cSldViewPr>
      <p:cViewPr varScale="1">
        <p:scale>
          <a:sx n="67" d="100"/>
          <a:sy n="67" d="100"/>
        </p:scale>
        <p:origin x="592" y="32"/>
      </p:cViewPr>
      <p:guideLst>
        <p:guide orient="horz" pos="2160"/>
        <p:guide pos="3840"/>
      </p:guideLst>
    </p:cSldViewPr>
  </p:slideViewPr>
  <p:outlineViewPr>
    <p:cViewPr>
      <p:scale>
        <a:sx n="33" d="100"/>
        <a:sy n="33" d="100"/>
      </p:scale>
      <p:origin x="0" y="-378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169920" cy="4803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defRPr sz="1200" smtClean="0"/>
            </a:lvl1pPr>
          </a:lstStyle>
          <a:p>
            <a:pPr>
              <a:defRPr/>
            </a:pPr>
            <a:endParaRPr lang="en-US" dirty="0"/>
          </a:p>
        </p:txBody>
      </p:sp>
      <p:sp>
        <p:nvSpPr>
          <p:cNvPr id="39939" name="Rectangle 3"/>
          <p:cNvSpPr>
            <a:spLocks noGrp="1" noChangeArrowheads="1"/>
          </p:cNvSpPr>
          <p:nvPr>
            <p:ph type="dt" sz="quarter" idx="1"/>
          </p:nvPr>
        </p:nvSpPr>
        <p:spPr bwMode="auto">
          <a:xfrm>
            <a:off x="4143587" y="0"/>
            <a:ext cx="3169920" cy="4803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a:defRPr sz="1200" smtClean="0"/>
            </a:lvl1pPr>
          </a:lstStyle>
          <a:p>
            <a:pPr>
              <a:defRPr/>
            </a:pPr>
            <a:endParaRPr lang="en-US" dirty="0"/>
          </a:p>
        </p:txBody>
      </p:sp>
      <p:sp>
        <p:nvSpPr>
          <p:cNvPr id="39940" name="Rectangle 4"/>
          <p:cNvSpPr>
            <a:spLocks noGrp="1" noChangeArrowheads="1"/>
          </p:cNvSpPr>
          <p:nvPr>
            <p:ph type="ftr" sz="quarter" idx="2"/>
          </p:nvPr>
        </p:nvSpPr>
        <p:spPr bwMode="auto">
          <a:xfrm>
            <a:off x="0" y="9119173"/>
            <a:ext cx="3169920" cy="480388"/>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defRPr sz="1200" smtClean="0"/>
            </a:lvl1pPr>
          </a:lstStyle>
          <a:p>
            <a:pPr>
              <a:defRPr/>
            </a:pPr>
            <a:endParaRPr lang="en-US" dirty="0"/>
          </a:p>
        </p:txBody>
      </p:sp>
      <p:sp>
        <p:nvSpPr>
          <p:cNvPr id="39941" name="Rectangle 5"/>
          <p:cNvSpPr>
            <a:spLocks noGrp="1" noChangeArrowheads="1"/>
          </p:cNvSpPr>
          <p:nvPr>
            <p:ph type="sldNum" sz="quarter" idx="3"/>
          </p:nvPr>
        </p:nvSpPr>
        <p:spPr bwMode="auto">
          <a:xfrm>
            <a:off x="4143587" y="9119173"/>
            <a:ext cx="3169920" cy="480388"/>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a:defRPr sz="1200" smtClean="0"/>
            </a:lvl1pPr>
          </a:lstStyle>
          <a:p>
            <a:pPr>
              <a:defRPr/>
            </a:pPr>
            <a:fld id="{FCC47B25-0A5B-4067-AE5B-D5595742D9B0}" type="slidenum">
              <a:rPr lang="en-US"/>
              <a:pPr>
                <a:defRPr/>
              </a:pPr>
              <a:t>‹#›</a:t>
            </a:fld>
            <a:endParaRPr lang="en-US" dirty="0"/>
          </a:p>
        </p:txBody>
      </p:sp>
    </p:spTree>
    <p:extLst>
      <p:ext uri="{BB962C8B-B14F-4D97-AF65-F5344CB8AC3E}">
        <p14:creationId xmlns:p14="http://schemas.microsoft.com/office/powerpoint/2010/main" val="142758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3169920" cy="4803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defRPr sz="1200" smtClean="0"/>
            </a:lvl1pPr>
          </a:lstStyle>
          <a:p>
            <a:pPr>
              <a:defRPr/>
            </a:pPr>
            <a:endParaRPr lang="en-US" dirty="0"/>
          </a:p>
        </p:txBody>
      </p:sp>
      <p:sp>
        <p:nvSpPr>
          <p:cNvPr id="223235" name="Rectangle 3"/>
          <p:cNvSpPr>
            <a:spLocks noGrp="1" noChangeArrowheads="1"/>
          </p:cNvSpPr>
          <p:nvPr>
            <p:ph type="dt" idx="1"/>
          </p:nvPr>
        </p:nvSpPr>
        <p:spPr bwMode="auto">
          <a:xfrm>
            <a:off x="4143587" y="0"/>
            <a:ext cx="3169920" cy="4803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a:defRPr sz="1200" smtClean="0"/>
            </a:lvl1pPr>
          </a:lstStyle>
          <a:p>
            <a:pPr>
              <a:defRPr/>
            </a:pPr>
            <a:endParaRPr lang="en-US" dirty="0"/>
          </a:p>
        </p:txBody>
      </p:sp>
      <p:sp>
        <p:nvSpPr>
          <p:cNvPr id="39940"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p:spPr>
      </p:sp>
      <p:sp>
        <p:nvSpPr>
          <p:cNvPr id="223237" name="Rectangle 5"/>
          <p:cNvSpPr>
            <a:spLocks noGrp="1" noChangeArrowheads="1"/>
          </p:cNvSpPr>
          <p:nvPr>
            <p:ph type="body" sz="quarter" idx="3"/>
          </p:nvPr>
        </p:nvSpPr>
        <p:spPr bwMode="auto">
          <a:xfrm>
            <a:off x="731520" y="4561227"/>
            <a:ext cx="5852160" cy="43202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3238" name="Rectangle 6"/>
          <p:cNvSpPr>
            <a:spLocks noGrp="1" noChangeArrowheads="1"/>
          </p:cNvSpPr>
          <p:nvPr>
            <p:ph type="ftr" sz="quarter" idx="4"/>
          </p:nvPr>
        </p:nvSpPr>
        <p:spPr bwMode="auto">
          <a:xfrm>
            <a:off x="0" y="9119173"/>
            <a:ext cx="3169920" cy="480388"/>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defRPr sz="1200" smtClean="0"/>
            </a:lvl1pPr>
          </a:lstStyle>
          <a:p>
            <a:pPr>
              <a:defRPr/>
            </a:pPr>
            <a:endParaRPr lang="en-US" dirty="0"/>
          </a:p>
        </p:txBody>
      </p:sp>
      <p:sp>
        <p:nvSpPr>
          <p:cNvPr id="223239" name="Rectangle 7"/>
          <p:cNvSpPr>
            <a:spLocks noGrp="1" noChangeArrowheads="1"/>
          </p:cNvSpPr>
          <p:nvPr>
            <p:ph type="sldNum" sz="quarter" idx="5"/>
          </p:nvPr>
        </p:nvSpPr>
        <p:spPr bwMode="auto">
          <a:xfrm>
            <a:off x="4143587" y="9119173"/>
            <a:ext cx="3169920" cy="480388"/>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a:defRPr sz="1200" smtClean="0"/>
            </a:lvl1pPr>
          </a:lstStyle>
          <a:p>
            <a:pPr>
              <a:defRPr/>
            </a:pPr>
            <a:fld id="{F3305FA2-7056-49DA-88B7-4D5A7649490C}" type="slidenum">
              <a:rPr lang="en-US"/>
              <a:pPr>
                <a:defRPr/>
              </a:pPr>
              <a:t>‹#›</a:t>
            </a:fld>
            <a:endParaRPr lang="en-US" dirty="0"/>
          </a:p>
        </p:txBody>
      </p:sp>
    </p:spTree>
    <p:extLst>
      <p:ext uri="{BB962C8B-B14F-4D97-AF65-F5344CB8AC3E}">
        <p14:creationId xmlns:p14="http://schemas.microsoft.com/office/powerpoint/2010/main" val="23526897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dirty="0"/>
          </a:p>
        </p:txBody>
      </p:sp>
    </p:spTree>
    <p:extLst>
      <p:ext uri="{BB962C8B-B14F-4D97-AF65-F5344CB8AC3E}">
        <p14:creationId xmlns:p14="http://schemas.microsoft.com/office/powerpoint/2010/main" val="239557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11</a:t>
            </a:fld>
            <a:endParaRPr lang="en-US" dirty="0"/>
          </a:p>
        </p:txBody>
      </p:sp>
    </p:spTree>
    <p:extLst>
      <p:ext uri="{BB962C8B-B14F-4D97-AF65-F5344CB8AC3E}">
        <p14:creationId xmlns:p14="http://schemas.microsoft.com/office/powerpoint/2010/main" val="255917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12</a:t>
            </a:fld>
            <a:endParaRPr lang="en-US" dirty="0"/>
          </a:p>
        </p:txBody>
      </p:sp>
    </p:spTree>
    <p:extLst>
      <p:ext uri="{BB962C8B-B14F-4D97-AF65-F5344CB8AC3E}">
        <p14:creationId xmlns:p14="http://schemas.microsoft.com/office/powerpoint/2010/main" val="12273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13</a:t>
            </a:fld>
            <a:endParaRPr lang="en-US" dirty="0"/>
          </a:p>
        </p:txBody>
      </p:sp>
    </p:spTree>
    <p:extLst>
      <p:ext uri="{BB962C8B-B14F-4D97-AF65-F5344CB8AC3E}">
        <p14:creationId xmlns:p14="http://schemas.microsoft.com/office/powerpoint/2010/main" val="636806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14</a:t>
            </a:fld>
            <a:endParaRPr lang="en-US" dirty="0"/>
          </a:p>
        </p:txBody>
      </p:sp>
    </p:spTree>
    <p:extLst>
      <p:ext uri="{BB962C8B-B14F-4D97-AF65-F5344CB8AC3E}">
        <p14:creationId xmlns:p14="http://schemas.microsoft.com/office/powerpoint/2010/main" val="416068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15</a:t>
            </a:fld>
            <a:endParaRPr lang="en-US" dirty="0"/>
          </a:p>
        </p:txBody>
      </p:sp>
    </p:spTree>
    <p:extLst>
      <p:ext uri="{BB962C8B-B14F-4D97-AF65-F5344CB8AC3E}">
        <p14:creationId xmlns:p14="http://schemas.microsoft.com/office/powerpoint/2010/main" val="1738635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16</a:t>
            </a:fld>
            <a:endParaRPr lang="en-US" dirty="0"/>
          </a:p>
        </p:txBody>
      </p:sp>
    </p:spTree>
    <p:extLst>
      <p:ext uri="{BB962C8B-B14F-4D97-AF65-F5344CB8AC3E}">
        <p14:creationId xmlns:p14="http://schemas.microsoft.com/office/powerpoint/2010/main" val="4130759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17</a:t>
            </a:fld>
            <a:endParaRPr lang="en-US" dirty="0"/>
          </a:p>
        </p:txBody>
      </p:sp>
    </p:spTree>
    <p:extLst>
      <p:ext uri="{BB962C8B-B14F-4D97-AF65-F5344CB8AC3E}">
        <p14:creationId xmlns:p14="http://schemas.microsoft.com/office/powerpoint/2010/main" val="1455354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18</a:t>
            </a:fld>
            <a:endParaRPr lang="en-US" dirty="0"/>
          </a:p>
        </p:txBody>
      </p:sp>
    </p:spTree>
    <p:extLst>
      <p:ext uri="{BB962C8B-B14F-4D97-AF65-F5344CB8AC3E}">
        <p14:creationId xmlns:p14="http://schemas.microsoft.com/office/powerpoint/2010/main" val="3651898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19</a:t>
            </a:fld>
            <a:endParaRPr lang="en-US" dirty="0"/>
          </a:p>
        </p:txBody>
      </p:sp>
    </p:spTree>
    <p:extLst>
      <p:ext uri="{BB962C8B-B14F-4D97-AF65-F5344CB8AC3E}">
        <p14:creationId xmlns:p14="http://schemas.microsoft.com/office/powerpoint/2010/main" val="2592270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20</a:t>
            </a:fld>
            <a:endParaRPr lang="en-US" dirty="0"/>
          </a:p>
        </p:txBody>
      </p:sp>
    </p:spTree>
    <p:extLst>
      <p:ext uri="{BB962C8B-B14F-4D97-AF65-F5344CB8AC3E}">
        <p14:creationId xmlns:p14="http://schemas.microsoft.com/office/powerpoint/2010/main" val="38910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3</a:t>
            </a:fld>
            <a:endParaRPr lang="en-US" dirty="0"/>
          </a:p>
        </p:txBody>
      </p:sp>
    </p:spTree>
    <p:extLst>
      <p:ext uri="{BB962C8B-B14F-4D97-AF65-F5344CB8AC3E}">
        <p14:creationId xmlns:p14="http://schemas.microsoft.com/office/powerpoint/2010/main" val="892047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21</a:t>
            </a:fld>
            <a:endParaRPr lang="en-US" dirty="0"/>
          </a:p>
        </p:txBody>
      </p:sp>
    </p:spTree>
    <p:extLst>
      <p:ext uri="{BB962C8B-B14F-4D97-AF65-F5344CB8AC3E}">
        <p14:creationId xmlns:p14="http://schemas.microsoft.com/office/powerpoint/2010/main" val="2117148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22</a:t>
            </a:fld>
            <a:endParaRPr lang="en-US" dirty="0"/>
          </a:p>
        </p:txBody>
      </p:sp>
    </p:spTree>
    <p:extLst>
      <p:ext uri="{BB962C8B-B14F-4D97-AF65-F5344CB8AC3E}">
        <p14:creationId xmlns:p14="http://schemas.microsoft.com/office/powerpoint/2010/main" val="3375044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8EB307D-1F5C-44BE-A86F-3E662FA0700A}" type="slidenum">
              <a:rPr lang="en-US"/>
              <a:pPr/>
              <a:t>23</a:t>
            </a:fld>
            <a:endParaRPr lang="en-US" dirty="0"/>
          </a:p>
        </p:txBody>
      </p:sp>
      <p:sp>
        <p:nvSpPr>
          <p:cNvPr id="43011" name="Rectangle 2"/>
          <p:cNvSpPr>
            <a:spLocks noGrp="1" noRot="1" noChangeAspect="1" noChangeArrowheads="1" noTextEdit="1"/>
          </p:cNvSpPr>
          <p:nvPr>
            <p:ph type="sldImg"/>
          </p:nvPr>
        </p:nvSpPr>
        <p:spPr>
          <a:xfrm>
            <a:off x="457200" y="719138"/>
            <a:ext cx="6400800" cy="3600450"/>
          </a:xfrm>
          <a:ln/>
        </p:spPr>
      </p:sp>
      <p:sp>
        <p:nvSpPr>
          <p:cNvPr id="43012" name="Rectangle 3"/>
          <p:cNvSpPr>
            <a:spLocks noGrp="1" noChangeArrowheads="1"/>
          </p:cNvSpPr>
          <p:nvPr>
            <p:ph type="body" idx="1"/>
          </p:nvPr>
        </p:nvSpPr>
        <p:spPr>
          <a:noFill/>
          <a:ln/>
        </p:spPr>
        <p:txBody>
          <a:bodyPr/>
          <a:lstStyle/>
          <a:p>
            <a:pPr eaLnBrk="1" hangingPunct="1">
              <a:lnSpc>
                <a:spcPct val="80000"/>
              </a:lnSpc>
            </a:pPr>
            <a:r>
              <a:rPr lang="en-US" sz="800" b="1" dirty="0"/>
              <a:t>Personal risk factors</a:t>
            </a:r>
            <a:br>
              <a:rPr lang="en-US" sz="800" dirty="0"/>
            </a:br>
            <a:r>
              <a:rPr lang="en-US" sz="800" dirty="0"/>
              <a:t>Personality and coping styles</a:t>
            </a:r>
          </a:p>
          <a:p>
            <a:pPr eaLnBrk="1" hangingPunct="1">
              <a:lnSpc>
                <a:spcPct val="80000"/>
              </a:lnSpc>
            </a:pPr>
            <a:r>
              <a:rPr lang="en-US" sz="1000" dirty="0"/>
              <a:t>Vicarious trauma is more problematic for people who:</a:t>
            </a:r>
          </a:p>
          <a:p>
            <a:pPr eaLnBrk="1" hangingPunct="1">
              <a:lnSpc>
                <a:spcPct val="80000"/>
              </a:lnSpc>
            </a:pPr>
            <a:r>
              <a:rPr lang="en-US" sz="1000" dirty="0"/>
              <a:t>Tend to avoid problems or difficult feelings</a:t>
            </a:r>
          </a:p>
          <a:p>
            <a:pPr eaLnBrk="1" hangingPunct="1">
              <a:lnSpc>
                <a:spcPct val="80000"/>
              </a:lnSpc>
            </a:pPr>
            <a:r>
              <a:rPr lang="en-US" sz="1000" dirty="0"/>
              <a:t>Blame others for their difficulties</a:t>
            </a:r>
          </a:p>
          <a:p>
            <a:pPr eaLnBrk="1" hangingPunct="1">
              <a:lnSpc>
                <a:spcPct val="80000"/>
              </a:lnSpc>
            </a:pPr>
            <a:r>
              <a:rPr lang="en-US" sz="1000" dirty="0"/>
              <a:t>Withdraw from others when things get hard</a:t>
            </a:r>
          </a:p>
          <a:p>
            <a:pPr eaLnBrk="1" hangingPunct="1">
              <a:lnSpc>
                <a:spcPct val="80000"/>
              </a:lnSpc>
            </a:pPr>
            <a:endParaRPr lang="en-US" sz="1000" dirty="0"/>
          </a:p>
          <a:p>
            <a:pPr eaLnBrk="1" hangingPunct="1">
              <a:lnSpc>
                <a:spcPct val="90000"/>
              </a:lnSpc>
            </a:pPr>
            <a:r>
              <a:rPr lang="en-US" sz="900" dirty="0"/>
              <a:t>There is mixed research as to whether or not staff who have experienced their own trauma are more susceptible to vicarious trauma.  </a:t>
            </a:r>
          </a:p>
          <a:p>
            <a:pPr eaLnBrk="1" hangingPunct="1">
              <a:lnSpc>
                <a:spcPct val="90000"/>
              </a:lnSpc>
            </a:pPr>
            <a:endParaRPr lang="en-US" sz="900" dirty="0"/>
          </a:p>
          <a:p>
            <a:pPr eaLnBrk="1" hangingPunct="1">
              <a:lnSpc>
                <a:spcPct val="90000"/>
              </a:lnSpc>
            </a:pPr>
            <a:r>
              <a:rPr lang="en-US" sz="900" dirty="0"/>
              <a:t>It is clear that personal history can be a risk factor for staff if they have survived the same events and suffered similar losses as those they are assisting </a:t>
            </a:r>
            <a:r>
              <a:rPr lang="en-US" sz="900" b="1" dirty="0"/>
              <a:t>(national trauma)</a:t>
            </a:r>
            <a:r>
              <a:rPr lang="en-US" sz="900" dirty="0"/>
              <a:t> OR </a:t>
            </a:r>
            <a:r>
              <a:rPr lang="en-US" sz="900" b="1" dirty="0"/>
              <a:t>they are using (consciously or unconsciously) mental health work to seek their own recovery.</a:t>
            </a:r>
          </a:p>
          <a:p>
            <a:pPr eaLnBrk="1" hangingPunct="1">
              <a:lnSpc>
                <a:spcPct val="90000"/>
              </a:lnSpc>
            </a:pPr>
            <a:endParaRPr lang="en-US" sz="900" b="1" dirty="0"/>
          </a:p>
          <a:p>
            <a:pPr eaLnBrk="1" hangingPunct="1">
              <a:lnSpc>
                <a:spcPct val="80000"/>
              </a:lnSpc>
            </a:pPr>
            <a:r>
              <a:rPr lang="en-US" sz="800" b="1" dirty="0"/>
              <a:t>Personal risk factors</a:t>
            </a:r>
            <a:br>
              <a:rPr lang="en-US" sz="800" dirty="0"/>
            </a:br>
            <a:r>
              <a:rPr lang="en-US" sz="800" dirty="0"/>
              <a:t>Social support</a:t>
            </a:r>
          </a:p>
          <a:p>
            <a:pPr eaLnBrk="1" hangingPunct="1">
              <a:lnSpc>
                <a:spcPct val="80000"/>
              </a:lnSpc>
            </a:pPr>
            <a:r>
              <a:rPr lang="en-US" sz="1000" dirty="0"/>
              <a:t>Lack of social support can put you at risk for vicarious trauma.</a:t>
            </a:r>
          </a:p>
          <a:p>
            <a:pPr eaLnBrk="1" hangingPunct="1">
              <a:lnSpc>
                <a:spcPct val="80000"/>
              </a:lnSpc>
            </a:pPr>
            <a:r>
              <a:rPr lang="en-US" sz="1000" dirty="0"/>
              <a:t>Isolation because work away from network</a:t>
            </a:r>
          </a:p>
          <a:p>
            <a:pPr eaLnBrk="1" hangingPunct="1">
              <a:lnSpc>
                <a:spcPct val="80000"/>
              </a:lnSpc>
            </a:pPr>
            <a:r>
              <a:rPr lang="en-US" sz="1000" dirty="0"/>
              <a:t>Confidential nature of work</a:t>
            </a:r>
          </a:p>
          <a:p>
            <a:pPr eaLnBrk="1" hangingPunct="1">
              <a:lnSpc>
                <a:spcPct val="80000"/>
              </a:lnSpc>
            </a:pPr>
            <a:r>
              <a:rPr lang="en-US" sz="1000" dirty="0"/>
              <a:t>“Just don’t understand”</a:t>
            </a:r>
          </a:p>
          <a:p>
            <a:pPr eaLnBrk="1" hangingPunct="1">
              <a:lnSpc>
                <a:spcPct val="90000"/>
              </a:lnSpc>
            </a:pPr>
            <a:endParaRPr lang="en-US" sz="900" b="1" dirty="0"/>
          </a:p>
          <a:p>
            <a:pPr eaLnBrk="1" hangingPunct="1">
              <a:lnSpc>
                <a:spcPct val="80000"/>
              </a:lnSpc>
            </a:pPr>
            <a:r>
              <a:rPr lang="en-US" sz="800" b="1" dirty="0"/>
              <a:t>Other Personal risk factors</a:t>
            </a:r>
            <a:r>
              <a:rPr lang="en-US" sz="800" dirty="0"/>
              <a:t> </a:t>
            </a:r>
          </a:p>
          <a:p>
            <a:pPr eaLnBrk="1" hangingPunct="1">
              <a:lnSpc>
                <a:spcPct val="80000"/>
              </a:lnSpc>
            </a:pPr>
            <a:r>
              <a:rPr lang="en-US" sz="900" b="1" dirty="0"/>
              <a:t>Current life situation</a:t>
            </a:r>
            <a:r>
              <a:rPr lang="en-US" sz="900" dirty="0"/>
              <a:t>:  Stress and competing needs in your life accumulate and can make it more challenging to take care of yourself while also working effectively and compassionately with those you are helping.</a:t>
            </a:r>
          </a:p>
          <a:p>
            <a:pPr eaLnBrk="1" hangingPunct="1">
              <a:lnSpc>
                <a:spcPct val="80000"/>
              </a:lnSpc>
            </a:pPr>
            <a:r>
              <a:rPr lang="en-US" sz="900" b="1" dirty="0"/>
              <a:t>Spiritual resources</a:t>
            </a:r>
            <a:r>
              <a:rPr lang="en-US" sz="900" dirty="0"/>
              <a:t>:  More at risk if don’t have a connection with a source of meaning, purpose and hope.</a:t>
            </a:r>
          </a:p>
          <a:p>
            <a:pPr eaLnBrk="1" hangingPunct="1">
              <a:lnSpc>
                <a:spcPct val="80000"/>
              </a:lnSpc>
            </a:pPr>
            <a:r>
              <a:rPr lang="en-US" sz="900" b="1" dirty="0"/>
              <a:t>Work style</a:t>
            </a:r>
            <a:r>
              <a:rPr lang="en-US" sz="900" dirty="0"/>
              <a:t>:  Poor professional and work-life boundaries.  Unrealistic ideals and expectations about work</a:t>
            </a:r>
          </a:p>
          <a:p>
            <a:pPr eaLnBrk="1" hangingPunct="1">
              <a:lnSpc>
                <a:spcPct val="80000"/>
              </a:lnSpc>
            </a:pPr>
            <a:endParaRPr lang="en-US" sz="900" dirty="0"/>
          </a:p>
          <a:p>
            <a:pPr eaLnBrk="1" hangingPunct="1">
              <a:lnSpc>
                <a:spcPct val="80000"/>
              </a:lnSpc>
            </a:pPr>
            <a:endParaRPr lang="en-US" sz="900" dirty="0"/>
          </a:p>
          <a:p>
            <a:pPr eaLnBrk="1" hangingPunct="1">
              <a:lnSpc>
                <a:spcPct val="80000"/>
              </a:lnSpc>
            </a:pPr>
            <a:endParaRPr lang="en-US" sz="900" dirty="0"/>
          </a:p>
          <a:p>
            <a:pPr eaLnBrk="1" hangingPunct="1">
              <a:lnSpc>
                <a:spcPct val="90000"/>
              </a:lnSpc>
            </a:pPr>
            <a:endParaRPr lang="en-US" sz="900" b="1" dirty="0"/>
          </a:p>
          <a:p>
            <a:pPr eaLnBrk="1" hangingPunct="1">
              <a:lnSpc>
                <a:spcPct val="90000"/>
              </a:lnSpc>
            </a:pPr>
            <a:endParaRPr lang="en-US" sz="900" b="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DCB58C7-C626-4A7F-9F4C-05A42256C4D8}" type="slidenum">
              <a:rPr lang="en-US"/>
              <a:pPr/>
              <a:t>24</a:t>
            </a:fld>
            <a:endParaRPr lang="en-US" dirty="0"/>
          </a:p>
        </p:txBody>
      </p:sp>
      <p:sp>
        <p:nvSpPr>
          <p:cNvPr id="44035" name="Rectangle 2"/>
          <p:cNvSpPr>
            <a:spLocks noGrp="1" noRot="1" noChangeAspect="1" noChangeArrowheads="1" noTextEdit="1"/>
          </p:cNvSpPr>
          <p:nvPr>
            <p:ph type="sldImg"/>
          </p:nvPr>
        </p:nvSpPr>
        <p:spPr>
          <a:xfrm>
            <a:off x="457200" y="719138"/>
            <a:ext cx="6400800" cy="3600450"/>
          </a:xfrm>
          <a:ln/>
        </p:spPr>
      </p:sp>
      <p:sp>
        <p:nvSpPr>
          <p:cNvPr id="44036" name="Rectangle 3"/>
          <p:cNvSpPr>
            <a:spLocks noGrp="1" noChangeArrowheads="1"/>
          </p:cNvSpPr>
          <p:nvPr>
            <p:ph type="body" idx="1"/>
          </p:nvPr>
        </p:nvSpPr>
        <p:spPr>
          <a:noFill/>
          <a:ln/>
        </p:spPr>
        <p:txBody>
          <a:bodyPr/>
          <a:lstStyle/>
          <a:p>
            <a:pPr eaLnBrk="1" hangingPunct="1">
              <a:lnSpc>
                <a:spcPct val="90000"/>
              </a:lnSpc>
            </a:pPr>
            <a:r>
              <a:rPr lang="en-US" sz="700" b="1" dirty="0"/>
              <a:t>Situational risk factors</a:t>
            </a:r>
            <a:br>
              <a:rPr lang="en-US" sz="700" dirty="0"/>
            </a:br>
            <a:r>
              <a:rPr lang="en-US" sz="700" dirty="0"/>
              <a:t>Professional role, work setting and exposure</a:t>
            </a:r>
          </a:p>
          <a:p>
            <a:pPr eaLnBrk="1" hangingPunct="1">
              <a:lnSpc>
                <a:spcPct val="80000"/>
              </a:lnSpc>
            </a:pPr>
            <a:r>
              <a:rPr lang="en-US" sz="800" dirty="0"/>
              <a:t>Demands, constraints and priorities of job can compromise your ability to do your job well and could contribute to vicarious trauma.</a:t>
            </a:r>
          </a:p>
          <a:p>
            <a:pPr eaLnBrk="1" hangingPunct="1">
              <a:lnSpc>
                <a:spcPct val="80000"/>
              </a:lnSpc>
            </a:pPr>
            <a:r>
              <a:rPr lang="en-US" sz="800" dirty="0"/>
              <a:t>EXAMPLE:  Field staff</a:t>
            </a:r>
          </a:p>
          <a:p>
            <a:pPr eaLnBrk="1" hangingPunct="1">
              <a:lnSpc>
                <a:spcPct val="80000"/>
              </a:lnSpc>
            </a:pPr>
            <a:r>
              <a:rPr lang="en-US" sz="800" dirty="0"/>
              <a:t>Difficult conditions</a:t>
            </a:r>
          </a:p>
          <a:p>
            <a:pPr eaLnBrk="1" hangingPunct="1">
              <a:lnSpc>
                <a:spcPct val="80000"/>
              </a:lnSpc>
            </a:pPr>
            <a:r>
              <a:rPr lang="en-US" sz="800" dirty="0"/>
              <a:t>Social isolation</a:t>
            </a:r>
          </a:p>
          <a:p>
            <a:pPr eaLnBrk="1" hangingPunct="1">
              <a:lnSpc>
                <a:spcPct val="80000"/>
              </a:lnSpc>
            </a:pPr>
            <a:r>
              <a:rPr lang="en-US" sz="800" dirty="0"/>
              <a:t>Hours and accessibility to forms of relaxation</a:t>
            </a:r>
          </a:p>
          <a:p>
            <a:pPr eaLnBrk="1" hangingPunct="1">
              <a:lnSpc>
                <a:spcPct val="80000"/>
              </a:lnSpc>
            </a:pPr>
            <a:r>
              <a:rPr lang="en-US" sz="800" dirty="0"/>
              <a:t>Inadequate resources</a:t>
            </a:r>
          </a:p>
          <a:p>
            <a:pPr eaLnBrk="1" hangingPunct="1">
              <a:lnSpc>
                <a:spcPct val="80000"/>
              </a:lnSpc>
            </a:pPr>
            <a:r>
              <a:rPr lang="en-US" sz="800" dirty="0"/>
              <a:t>Overwhelming levels of direct need</a:t>
            </a:r>
          </a:p>
          <a:p>
            <a:pPr eaLnBrk="1" hangingPunct="1">
              <a:lnSpc>
                <a:spcPct val="80000"/>
              </a:lnSpc>
            </a:pPr>
            <a:r>
              <a:rPr lang="en-US" sz="800" dirty="0"/>
              <a:t>Little time to process</a:t>
            </a:r>
          </a:p>
          <a:p>
            <a:pPr eaLnBrk="1" hangingPunct="1">
              <a:lnSpc>
                <a:spcPct val="80000"/>
              </a:lnSpc>
            </a:pPr>
            <a:endParaRPr lang="en-US" sz="800" dirty="0"/>
          </a:p>
          <a:p>
            <a:pPr eaLnBrk="1" hangingPunct="1">
              <a:lnSpc>
                <a:spcPct val="90000"/>
              </a:lnSpc>
            </a:pPr>
            <a:r>
              <a:rPr lang="en-US" sz="800" b="1" dirty="0"/>
              <a:t>Situational risk factors</a:t>
            </a:r>
            <a:br>
              <a:rPr lang="en-US" sz="800" dirty="0"/>
            </a:br>
            <a:r>
              <a:rPr lang="en-US" sz="800" dirty="0"/>
              <a:t>Agency support</a:t>
            </a:r>
          </a:p>
          <a:p>
            <a:pPr eaLnBrk="1" hangingPunct="1">
              <a:lnSpc>
                <a:spcPct val="90000"/>
              </a:lnSpc>
            </a:pPr>
            <a:r>
              <a:rPr lang="en-US" sz="800" dirty="0"/>
              <a:t>Agencies that work as top down hierarchies (with little opportunity for those as lower levels to communicate their concerns, get the latest accurate information on the agency’s priorities and policies, or influence important decisions)</a:t>
            </a:r>
          </a:p>
          <a:p>
            <a:pPr eaLnBrk="1" hangingPunct="1">
              <a:lnSpc>
                <a:spcPct val="90000"/>
              </a:lnSpc>
            </a:pPr>
            <a:r>
              <a:rPr lang="en-US" sz="800" dirty="0"/>
              <a:t>Agencies that ignore the demanding nature of this work and do not work to create a supportive organizational culture</a:t>
            </a:r>
          </a:p>
          <a:p>
            <a:pPr eaLnBrk="1" hangingPunct="1">
              <a:lnSpc>
                <a:spcPct val="90000"/>
              </a:lnSpc>
            </a:pPr>
            <a:r>
              <a:rPr lang="en-US" sz="800" dirty="0"/>
              <a:t>Agencies that don’t provide adequate time off and/or that overwork staff chronically</a:t>
            </a:r>
          </a:p>
          <a:p>
            <a:pPr eaLnBrk="1" hangingPunct="1">
              <a:lnSpc>
                <a:spcPct val="90000"/>
              </a:lnSpc>
            </a:pPr>
            <a:r>
              <a:rPr lang="en-US" sz="700" b="1" dirty="0"/>
              <a:t>Situational risk factors</a:t>
            </a:r>
            <a:br>
              <a:rPr lang="en-US" sz="700" dirty="0"/>
            </a:br>
            <a:r>
              <a:rPr lang="en-US" sz="700" dirty="0"/>
              <a:t>Affected population’s responses and reactions</a:t>
            </a:r>
          </a:p>
          <a:p>
            <a:pPr eaLnBrk="1" hangingPunct="1">
              <a:lnSpc>
                <a:spcPct val="80000"/>
              </a:lnSpc>
            </a:pPr>
            <a:r>
              <a:rPr lang="en-US" sz="600" dirty="0"/>
              <a:t>As a response to trauma, clients can develop:</a:t>
            </a:r>
          </a:p>
          <a:p>
            <a:pPr eaLnBrk="1" hangingPunct="1">
              <a:lnSpc>
                <a:spcPct val="80000"/>
              </a:lnSpc>
            </a:pPr>
            <a:r>
              <a:rPr lang="en-US" sz="600" dirty="0"/>
              <a:t>Mistrust</a:t>
            </a:r>
          </a:p>
          <a:p>
            <a:pPr eaLnBrk="1" hangingPunct="1">
              <a:lnSpc>
                <a:spcPct val="80000"/>
              </a:lnSpc>
            </a:pPr>
            <a:r>
              <a:rPr lang="en-US" sz="600" dirty="0"/>
              <a:t>Sense of distance</a:t>
            </a:r>
          </a:p>
          <a:p>
            <a:pPr eaLnBrk="1" hangingPunct="1">
              <a:lnSpc>
                <a:spcPct val="80000"/>
              </a:lnSpc>
            </a:pPr>
            <a:r>
              <a:rPr lang="en-US" sz="600" dirty="0"/>
              <a:t>Lack of gratitude or cooperation</a:t>
            </a:r>
          </a:p>
          <a:p>
            <a:pPr eaLnBrk="1" hangingPunct="1">
              <a:lnSpc>
                <a:spcPct val="80000"/>
              </a:lnSpc>
            </a:pPr>
            <a:endParaRPr lang="en-US" sz="600" dirty="0"/>
          </a:p>
          <a:p>
            <a:pPr eaLnBrk="1" hangingPunct="1">
              <a:lnSpc>
                <a:spcPct val="80000"/>
              </a:lnSpc>
            </a:pPr>
            <a:r>
              <a:rPr lang="en-US" sz="600" dirty="0"/>
              <a:t>Can result in the worker feeling:</a:t>
            </a:r>
          </a:p>
          <a:p>
            <a:pPr eaLnBrk="1" hangingPunct="1">
              <a:lnSpc>
                <a:spcPct val="80000"/>
              </a:lnSpc>
            </a:pPr>
            <a:r>
              <a:rPr lang="en-US" sz="600" dirty="0"/>
              <a:t>Misunderstood</a:t>
            </a:r>
          </a:p>
          <a:p>
            <a:pPr eaLnBrk="1" hangingPunct="1">
              <a:lnSpc>
                <a:spcPct val="80000"/>
              </a:lnSpc>
            </a:pPr>
            <a:r>
              <a:rPr lang="en-US" sz="600" dirty="0"/>
              <a:t>Unacknowledged</a:t>
            </a:r>
          </a:p>
          <a:p>
            <a:pPr eaLnBrk="1" hangingPunct="1">
              <a:lnSpc>
                <a:spcPct val="80000"/>
              </a:lnSpc>
            </a:pPr>
            <a:r>
              <a:rPr lang="en-US" sz="600" dirty="0"/>
              <a:t>Unappreciated</a:t>
            </a:r>
          </a:p>
          <a:p>
            <a:pPr eaLnBrk="1" hangingPunct="1">
              <a:lnSpc>
                <a:spcPct val="80000"/>
              </a:lnSpc>
            </a:pPr>
            <a:r>
              <a:rPr lang="en-US" sz="600" dirty="0"/>
              <a:t>Manipulated</a:t>
            </a:r>
          </a:p>
          <a:p>
            <a:pPr eaLnBrk="1" hangingPunct="1">
              <a:lnSpc>
                <a:spcPct val="80000"/>
              </a:lnSpc>
            </a:pPr>
            <a:endParaRPr lang="en-US" sz="600" dirty="0"/>
          </a:p>
          <a:p>
            <a:pPr eaLnBrk="1" hangingPunct="1">
              <a:lnSpc>
                <a:spcPct val="80000"/>
              </a:lnSpc>
            </a:pPr>
            <a:r>
              <a:rPr lang="en-US" sz="600" dirty="0"/>
              <a:t>Over time, staff can feel </a:t>
            </a:r>
            <a:r>
              <a:rPr lang="en-US" sz="600" b="1" dirty="0"/>
              <a:t>cynical, abused and hopeless</a:t>
            </a:r>
            <a:r>
              <a:rPr lang="en-US" sz="600" dirty="0"/>
              <a:t>.</a:t>
            </a:r>
          </a:p>
          <a:p>
            <a:pPr eaLnBrk="1" hangingPunct="1">
              <a:lnSpc>
                <a:spcPct val="90000"/>
              </a:lnSpc>
            </a:pPr>
            <a:endParaRPr lang="en-US" sz="9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25</a:t>
            </a:fld>
            <a:endParaRPr lang="en-US" dirty="0"/>
          </a:p>
        </p:txBody>
      </p:sp>
    </p:spTree>
    <p:extLst>
      <p:ext uri="{BB962C8B-B14F-4D97-AF65-F5344CB8AC3E}">
        <p14:creationId xmlns:p14="http://schemas.microsoft.com/office/powerpoint/2010/main" val="2088383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26</a:t>
            </a:fld>
            <a:endParaRPr lang="en-US" dirty="0"/>
          </a:p>
        </p:txBody>
      </p:sp>
    </p:spTree>
    <p:extLst>
      <p:ext uri="{BB962C8B-B14F-4D97-AF65-F5344CB8AC3E}">
        <p14:creationId xmlns:p14="http://schemas.microsoft.com/office/powerpoint/2010/main" val="1046276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27</a:t>
            </a:fld>
            <a:endParaRPr lang="en-US" dirty="0"/>
          </a:p>
        </p:txBody>
      </p:sp>
    </p:spTree>
    <p:extLst>
      <p:ext uri="{BB962C8B-B14F-4D97-AF65-F5344CB8AC3E}">
        <p14:creationId xmlns:p14="http://schemas.microsoft.com/office/powerpoint/2010/main" val="1263031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28</a:t>
            </a:fld>
            <a:endParaRPr lang="en-US" dirty="0"/>
          </a:p>
        </p:txBody>
      </p:sp>
    </p:spTree>
    <p:extLst>
      <p:ext uri="{BB962C8B-B14F-4D97-AF65-F5344CB8AC3E}">
        <p14:creationId xmlns:p14="http://schemas.microsoft.com/office/powerpoint/2010/main" val="1631271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29</a:t>
            </a:fld>
            <a:endParaRPr lang="en-US" dirty="0"/>
          </a:p>
        </p:txBody>
      </p:sp>
    </p:spTree>
    <p:extLst>
      <p:ext uri="{BB962C8B-B14F-4D97-AF65-F5344CB8AC3E}">
        <p14:creationId xmlns:p14="http://schemas.microsoft.com/office/powerpoint/2010/main" val="1639226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30</a:t>
            </a:fld>
            <a:endParaRPr lang="en-US" dirty="0"/>
          </a:p>
        </p:txBody>
      </p:sp>
    </p:spTree>
    <p:extLst>
      <p:ext uri="{BB962C8B-B14F-4D97-AF65-F5344CB8AC3E}">
        <p14:creationId xmlns:p14="http://schemas.microsoft.com/office/powerpoint/2010/main" val="167896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4</a:t>
            </a:fld>
            <a:endParaRPr lang="en-US" dirty="0"/>
          </a:p>
        </p:txBody>
      </p:sp>
    </p:spTree>
    <p:extLst>
      <p:ext uri="{BB962C8B-B14F-4D97-AF65-F5344CB8AC3E}">
        <p14:creationId xmlns:p14="http://schemas.microsoft.com/office/powerpoint/2010/main" val="1484125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31</a:t>
            </a:fld>
            <a:endParaRPr lang="en-US" dirty="0"/>
          </a:p>
        </p:txBody>
      </p:sp>
    </p:spTree>
    <p:extLst>
      <p:ext uri="{BB962C8B-B14F-4D97-AF65-F5344CB8AC3E}">
        <p14:creationId xmlns:p14="http://schemas.microsoft.com/office/powerpoint/2010/main" val="1145203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32</a:t>
            </a:fld>
            <a:endParaRPr lang="en-US" dirty="0"/>
          </a:p>
        </p:txBody>
      </p:sp>
    </p:spTree>
    <p:extLst>
      <p:ext uri="{BB962C8B-B14F-4D97-AF65-F5344CB8AC3E}">
        <p14:creationId xmlns:p14="http://schemas.microsoft.com/office/powerpoint/2010/main" val="388189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33</a:t>
            </a:fld>
            <a:endParaRPr lang="en-US" dirty="0"/>
          </a:p>
        </p:txBody>
      </p:sp>
    </p:spTree>
    <p:extLst>
      <p:ext uri="{BB962C8B-B14F-4D97-AF65-F5344CB8AC3E}">
        <p14:creationId xmlns:p14="http://schemas.microsoft.com/office/powerpoint/2010/main" val="2344974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34</a:t>
            </a:fld>
            <a:endParaRPr lang="en-US" dirty="0"/>
          </a:p>
        </p:txBody>
      </p:sp>
    </p:spTree>
    <p:extLst>
      <p:ext uri="{BB962C8B-B14F-4D97-AF65-F5344CB8AC3E}">
        <p14:creationId xmlns:p14="http://schemas.microsoft.com/office/powerpoint/2010/main" val="226137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BB54683-69BC-480F-81F0-02C4E7C7D1F2}" type="datetime1">
              <a:rPr lang="en-US" smtClean="0"/>
              <a:t>8/26/2021</a:t>
            </a:fld>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35</a:t>
            </a:fld>
            <a:endParaRPr lang="en-US" dirty="0"/>
          </a:p>
        </p:txBody>
      </p:sp>
    </p:spTree>
    <p:extLst>
      <p:ext uri="{BB962C8B-B14F-4D97-AF65-F5344CB8AC3E}">
        <p14:creationId xmlns:p14="http://schemas.microsoft.com/office/powerpoint/2010/main" val="3042653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2234B764-4077-4F35-8FB7-E12DF8E4F8FB}" type="datetime1">
              <a:rPr lang="en-US" smtClean="0"/>
              <a:t>8/26/2021</a:t>
            </a:fld>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36</a:t>
            </a:fld>
            <a:endParaRPr lang="en-US" dirty="0"/>
          </a:p>
        </p:txBody>
      </p:sp>
    </p:spTree>
    <p:extLst>
      <p:ext uri="{BB962C8B-B14F-4D97-AF65-F5344CB8AC3E}">
        <p14:creationId xmlns:p14="http://schemas.microsoft.com/office/powerpoint/2010/main" val="304397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96888" y="738188"/>
            <a:ext cx="6569075" cy="369570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981538"/>
            <a:fld id="{E918A05E-23A5-4C26-8949-F362BB02E4AC}" type="slidenum">
              <a:rPr lang="en-US" smtClean="0"/>
              <a:pPr defTabSz="981538"/>
              <a:t>37</a:t>
            </a:fld>
            <a:endParaRPr lang="en-US" dirty="0"/>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fld id="{9C85CC00-1AA1-4D4A-AB38-E1C150A198F5}" type="datetime1">
              <a:rPr lang="en-US" smtClean="0"/>
              <a:t>8/26/2021</a:t>
            </a:fld>
            <a:endParaRPr lang="en-US" dirty="0"/>
          </a:p>
        </p:txBody>
      </p:sp>
    </p:spTree>
    <p:extLst>
      <p:ext uri="{BB962C8B-B14F-4D97-AF65-F5344CB8AC3E}">
        <p14:creationId xmlns:p14="http://schemas.microsoft.com/office/powerpoint/2010/main" val="911100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38</a:t>
            </a:fld>
            <a:endParaRPr lang="en-US" dirty="0"/>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fld id="{844EF949-029F-4739-A235-24D6DB918182}" type="datetime1">
              <a:rPr lang="en-US" smtClean="0"/>
              <a:t>8/26/2021</a:t>
            </a:fld>
            <a:endParaRPr lang="en-US" dirty="0"/>
          </a:p>
        </p:txBody>
      </p:sp>
    </p:spTree>
    <p:extLst>
      <p:ext uri="{BB962C8B-B14F-4D97-AF65-F5344CB8AC3E}">
        <p14:creationId xmlns:p14="http://schemas.microsoft.com/office/powerpoint/2010/main" val="3173999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670E55F-B7DC-4DCD-8039-D2A55EAD8949}" type="datetime1">
              <a:rPr lang="en-US" smtClean="0"/>
              <a:t>8/26/2021</a:t>
            </a:fld>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39</a:t>
            </a:fld>
            <a:endParaRPr lang="en-US" dirty="0"/>
          </a:p>
        </p:txBody>
      </p:sp>
    </p:spTree>
    <p:extLst>
      <p:ext uri="{BB962C8B-B14F-4D97-AF65-F5344CB8AC3E}">
        <p14:creationId xmlns:p14="http://schemas.microsoft.com/office/powerpoint/2010/main" val="377891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5</a:t>
            </a:fld>
            <a:endParaRPr lang="en-US" dirty="0"/>
          </a:p>
        </p:txBody>
      </p:sp>
    </p:spTree>
    <p:extLst>
      <p:ext uri="{BB962C8B-B14F-4D97-AF65-F5344CB8AC3E}">
        <p14:creationId xmlns:p14="http://schemas.microsoft.com/office/powerpoint/2010/main" val="364059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305FA2-7056-49DA-88B7-4D5A7649490C}" type="slidenum">
              <a:rPr lang="en-US" smtClean="0"/>
              <a:pPr>
                <a:defRPr/>
              </a:pPr>
              <a:t>6</a:t>
            </a:fld>
            <a:endParaRPr lang="en-US" dirty="0"/>
          </a:p>
        </p:txBody>
      </p:sp>
    </p:spTree>
    <p:extLst>
      <p:ext uri="{BB962C8B-B14F-4D97-AF65-F5344CB8AC3E}">
        <p14:creationId xmlns:p14="http://schemas.microsoft.com/office/powerpoint/2010/main" val="319290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4479850-8CF8-48AD-9332-209652045003}" type="slidenum">
              <a:rPr lang="en-US"/>
              <a:pPr/>
              <a:t>7</a:t>
            </a:fld>
            <a:endParaRPr lang="en-US" dirty="0"/>
          </a:p>
        </p:txBody>
      </p:sp>
      <p:sp>
        <p:nvSpPr>
          <p:cNvPr id="41987" name="Rectangle 7"/>
          <p:cNvSpPr txBox="1">
            <a:spLocks noGrp="1" noChangeArrowheads="1"/>
          </p:cNvSpPr>
          <p:nvPr/>
        </p:nvSpPr>
        <p:spPr bwMode="auto">
          <a:xfrm>
            <a:off x="4158827" y="9112616"/>
            <a:ext cx="3139440" cy="488586"/>
          </a:xfrm>
          <a:prstGeom prst="rect">
            <a:avLst/>
          </a:prstGeom>
          <a:noFill/>
          <a:ln w="9525">
            <a:noFill/>
            <a:miter lim="800000"/>
            <a:headEnd/>
            <a:tailEnd/>
          </a:ln>
        </p:spPr>
        <p:txBody>
          <a:bodyPr wrap="none" lIns="94851" tIns="47425" rIns="94851" bIns="47425" anchor="b"/>
          <a:lstStyle/>
          <a:p>
            <a:pPr algn="r"/>
            <a:fld id="{A7CBA43F-815C-4FA3-8B2F-28DBC347EAFC}" type="slidenum">
              <a:rPr kumimoji="1" lang="en-US" sz="1200">
                <a:latin typeface="Times New Roman" pitchFamily="18" charset="0"/>
              </a:rPr>
              <a:pPr algn="r"/>
              <a:t>7</a:t>
            </a:fld>
            <a:endParaRPr kumimoji="1" lang="en-US" sz="1200" dirty="0">
              <a:latin typeface="Times New Roman" pitchFamily="18" charset="0"/>
            </a:endParaRPr>
          </a:p>
        </p:txBody>
      </p:sp>
      <p:sp>
        <p:nvSpPr>
          <p:cNvPr id="41988" name="Rectangle 2"/>
          <p:cNvSpPr>
            <a:spLocks noGrp="1" noRot="1" noChangeAspect="1" noChangeArrowheads="1" noTextEdit="1"/>
          </p:cNvSpPr>
          <p:nvPr>
            <p:ph type="sldImg"/>
          </p:nvPr>
        </p:nvSpPr>
        <p:spPr>
          <a:xfrm>
            <a:off x="509588" y="733425"/>
            <a:ext cx="6361112" cy="3578225"/>
          </a:xfrm>
          <a:ln/>
        </p:spPr>
      </p:sp>
      <p:sp>
        <p:nvSpPr>
          <p:cNvPr id="41989" name="Rectangle 3"/>
          <p:cNvSpPr>
            <a:spLocks noGrp="1" noChangeArrowheads="1"/>
          </p:cNvSpPr>
          <p:nvPr>
            <p:ph type="body" idx="1"/>
          </p:nvPr>
        </p:nvSpPr>
        <p:spPr>
          <a:xfrm>
            <a:off x="943188" y="4556309"/>
            <a:ext cx="5415280" cy="4312014"/>
          </a:xfrm>
          <a:noFill/>
          <a:ln/>
        </p:spPr>
        <p:txBody>
          <a:bodyPr wrap="none"/>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4479850-8CF8-48AD-9332-209652045003}" type="slidenum">
              <a:rPr lang="en-US"/>
              <a:pPr/>
              <a:t>8</a:t>
            </a:fld>
            <a:endParaRPr lang="en-US" dirty="0"/>
          </a:p>
        </p:txBody>
      </p:sp>
      <p:sp>
        <p:nvSpPr>
          <p:cNvPr id="41987" name="Rectangle 7"/>
          <p:cNvSpPr txBox="1">
            <a:spLocks noGrp="1" noChangeArrowheads="1"/>
          </p:cNvSpPr>
          <p:nvPr/>
        </p:nvSpPr>
        <p:spPr bwMode="auto">
          <a:xfrm>
            <a:off x="4158827" y="9112616"/>
            <a:ext cx="3139440" cy="488586"/>
          </a:xfrm>
          <a:prstGeom prst="rect">
            <a:avLst/>
          </a:prstGeom>
          <a:noFill/>
          <a:ln w="9525">
            <a:noFill/>
            <a:miter lim="800000"/>
            <a:headEnd/>
            <a:tailEnd/>
          </a:ln>
        </p:spPr>
        <p:txBody>
          <a:bodyPr wrap="none" lIns="94851" tIns="47425" rIns="94851" bIns="47425" anchor="b"/>
          <a:lstStyle/>
          <a:p>
            <a:pPr algn="r"/>
            <a:fld id="{A7CBA43F-815C-4FA3-8B2F-28DBC347EAFC}" type="slidenum">
              <a:rPr kumimoji="1" lang="en-US" sz="1200">
                <a:latin typeface="Times New Roman" pitchFamily="18" charset="0"/>
              </a:rPr>
              <a:pPr algn="r"/>
              <a:t>8</a:t>
            </a:fld>
            <a:endParaRPr kumimoji="1" lang="en-US" sz="1200" dirty="0">
              <a:latin typeface="Times New Roman" pitchFamily="18" charset="0"/>
            </a:endParaRPr>
          </a:p>
        </p:txBody>
      </p:sp>
      <p:sp>
        <p:nvSpPr>
          <p:cNvPr id="41988" name="Rectangle 2"/>
          <p:cNvSpPr>
            <a:spLocks noGrp="1" noRot="1" noChangeAspect="1" noChangeArrowheads="1" noTextEdit="1"/>
          </p:cNvSpPr>
          <p:nvPr>
            <p:ph type="sldImg"/>
          </p:nvPr>
        </p:nvSpPr>
        <p:spPr>
          <a:xfrm>
            <a:off x="509588" y="733425"/>
            <a:ext cx="6361112" cy="3578225"/>
          </a:xfrm>
          <a:ln/>
        </p:spPr>
      </p:sp>
      <p:sp>
        <p:nvSpPr>
          <p:cNvPr id="41989" name="Rectangle 3"/>
          <p:cNvSpPr>
            <a:spLocks noGrp="1" noChangeArrowheads="1"/>
          </p:cNvSpPr>
          <p:nvPr>
            <p:ph type="body" idx="1"/>
          </p:nvPr>
        </p:nvSpPr>
        <p:spPr>
          <a:xfrm>
            <a:off x="943188" y="4556309"/>
            <a:ext cx="5415280" cy="4312014"/>
          </a:xfrm>
          <a:noFill/>
          <a:ln/>
        </p:spPr>
        <p:txBody>
          <a:bodyPr wrap="none"/>
          <a:lstStyle/>
          <a:p>
            <a:pPr eaLnBrk="1" hangingPunct="1"/>
            <a:endParaRPr lang="en-US" dirty="0"/>
          </a:p>
        </p:txBody>
      </p:sp>
    </p:spTree>
    <p:extLst>
      <p:ext uri="{BB962C8B-B14F-4D97-AF65-F5344CB8AC3E}">
        <p14:creationId xmlns:p14="http://schemas.microsoft.com/office/powerpoint/2010/main" val="415919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4479850-8CF8-48AD-9332-209652045003}" type="slidenum">
              <a:rPr lang="en-US"/>
              <a:pPr/>
              <a:t>9</a:t>
            </a:fld>
            <a:endParaRPr lang="en-US" dirty="0"/>
          </a:p>
        </p:txBody>
      </p:sp>
      <p:sp>
        <p:nvSpPr>
          <p:cNvPr id="41987" name="Rectangle 7"/>
          <p:cNvSpPr txBox="1">
            <a:spLocks noGrp="1" noChangeArrowheads="1"/>
          </p:cNvSpPr>
          <p:nvPr/>
        </p:nvSpPr>
        <p:spPr bwMode="auto">
          <a:xfrm>
            <a:off x="4158827" y="9112616"/>
            <a:ext cx="3139440" cy="488586"/>
          </a:xfrm>
          <a:prstGeom prst="rect">
            <a:avLst/>
          </a:prstGeom>
          <a:noFill/>
          <a:ln w="9525">
            <a:noFill/>
            <a:miter lim="800000"/>
            <a:headEnd/>
            <a:tailEnd/>
          </a:ln>
        </p:spPr>
        <p:txBody>
          <a:bodyPr wrap="none" lIns="94851" tIns="47425" rIns="94851" bIns="47425" anchor="b"/>
          <a:lstStyle/>
          <a:p>
            <a:pPr algn="r"/>
            <a:fld id="{A7CBA43F-815C-4FA3-8B2F-28DBC347EAFC}" type="slidenum">
              <a:rPr kumimoji="1" lang="en-US" sz="1200">
                <a:latin typeface="Times New Roman" pitchFamily="18" charset="0"/>
              </a:rPr>
              <a:pPr algn="r"/>
              <a:t>9</a:t>
            </a:fld>
            <a:endParaRPr kumimoji="1" lang="en-US" sz="1200" dirty="0">
              <a:latin typeface="Times New Roman" pitchFamily="18" charset="0"/>
            </a:endParaRPr>
          </a:p>
        </p:txBody>
      </p:sp>
      <p:sp>
        <p:nvSpPr>
          <p:cNvPr id="41988" name="Rectangle 2"/>
          <p:cNvSpPr>
            <a:spLocks noGrp="1" noRot="1" noChangeAspect="1" noChangeArrowheads="1" noTextEdit="1"/>
          </p:cNvSpPr>
          <p:nvPr>
            <p:ph type="sldImg"/>
          </p:nvPr>
        </p:nvSpPr>
        <p:spPr>
          <a:xfrm>
            <a:off x="509588" y="733425"/>
            <a:ext cx="6361112" cy="3578225"/>
          </a:xfrm>
          <a:ln/>
        </p:spPr>
      </p:sp>
      <p:sp>
        <p:nvSpPr>
          <p:cNvPr id="41989" name="Rectangle 3"/>
          <p:cNvSpPr>
            <a:spLocks noGrp="1" noChangeArrowheads="1"/>
          </p:cNvSpPr>
          <p:nvPr>
            <p:ph type="body" idx="1"/>
          </p:nvPr>
        </p:nvSpPr>
        <p:spPr>
          <a:xfrm>
            <a:off x="943188" y="4556309"/>
            <a:ext cx="5415280" cy="4312014"/>
          </a:xfrm>
          <a:noFill/>
          <a:ln/>
        </p:spPr>
        <p:txBody>
          <a:bodyPr wrap="none"/>
          <a:lstStyle/>
          <a:p>
            <a:pPr eaLnBrk="1" hangingPunct="1"/>
            <a:endParaRPr lang="en-US" dirty="0"/>
          </a:p>
        </p:txBody>
      </p:sp>
    </p:spTree>
    <p:extLst>
      <p:ext uri="{BB962C8B-B14F-4D97-AF65-F5344CB8AC3E}">
        <p14:creationId xmlns:p14="http://schemas.microsoft.com/office/powerpoint/2010/main" val="1860948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4479850-8CF8-48AD-9332-209652045003}" type="slidenum">
              <a:rPr lang="en-US"/>
              <a:pPr/>
              <a:t>10</a:t>
            </a:fld>
            <a:endParaRPr lang="en-US" dirty="0"/>
          </a:p>
        </p:txBody>
      </p:sp>
      <p:sp>
        <p:nvSpPr>
          <p:cNvPr id="41987" name="Rectangle 7"/>
          <p:cNvSpPr txBox="1">
            <a:spLocks noGrp="1" noChangeArrowheads="1"/>
          </p:cNvSpPr>
          <p:nvPr/>
        </p:nvSpPr>
        <p:spPr bwMode="auto">
          <a:xfrm>
            <a:off x="4158827" y="9112616"/>
            <a:ext cx="3139440" cy="488586"/>
          </a:xfrm>
          <a:prstGeom prst="rect">
            <a:avLst/>
          </a:prstGeom>
          <a:noFill/>
          <a:ln w="9525">
            <a:noFill/>
            <a:miter lim="800000"/>
            <a:headEnd/>
            <a:tailEnd/>
          </a:ln>
        </p:spPr>
        <p:txBody>
          <a:bodyPr wrap="none" lIns="94851" tIns="47425" rIns="94851" bIns="47425" anchor="b"/>
          <a:lstStyle/>
          <a:p>
            <a:pPr algn="r"/>
            <a:fld id="{A7CBA43F-815C-4FA3-8B2F-28DBC347EAFC}" type="slidenum">
              <a:rPr kumimoji="1" lang="en-US" sz="1200">
                <a:latin typeface="Times New Roman" pitchFamily="18" charset="0"/>
              </a:rPr>
              <a:pPr algn="r"/>
              <a:t>10</a:t>
            </a:fld>
            <a:endParaRPr kumimoji="1" lang="en-US" sz="1200" dirty="0">
              <a:latin typeface="Times New Roman" pitchFamily="18" charset="0"/>
            </a:endParaRPr>
          </a:p>
        </p:txBody>
      </p:sp>
      <p:sp>
        <p:nvSpPr>
          <p:cNvPr id="41988" name="Rectangle 2"/>
          <p:cNvSpPr>
            <a:spLocks noGrp="1" noRot="1" noChangeAspect="1" noChangeArrowheads="1" noTextEdit="1"/>
          </p:cNvSpPr>
          <p:nvPr>
            <p:ph type="sldImg"/>
          </p:nvPr>
        </p:nvSpPr>
        <p:spPr>
          <a:xfrm>
            <a:off x="509588" y="733425"/>
            <a:ext cx="6361112" cy="3578225"/>
          </a:xfrm>
          <a:ln/>
        </p:spPr>
      </p:sp>
      <p:sp>
        <p:nvSpPr>
          <p:cNvPr id="41989" name="Rectangle 3"/>
          <p:cNvSpPr>
            <a:spLocks noGrp="1" noChangeArrowheads="1"/>
          </p:cNvSpPr>
          <p:nvPr>
            <p:ph type="body" idx="1"/>
          </p:nvPr>
        </p:nvSpPr>
        <p:spPr>
          <a:xfrm>
            <a:off x="943188" y="4556309"/>
            <a:ext cx="5415280" cy="4312014"/>
          </a:xfrm>
          <a:noFill/>
          <a:ln/>
        </p:spPr>
        <p:txBody>
          <a:bodyPr wrap="none"/>
          <a:lstStyle/>
          <a:p>
            <a:pPr eaLnBrk="1" hangingPunct="1"/>
            <a:endParaRPr lang="en-US" dirty="0"/>
          </a:p>
        </p:txBody>
      </p:sp>
    </p:spTree>
    <p:extLst>
      <p:ext uri="{BB962C8B-B14F-4D97-AF65-F5344CB8AC3E}">
        <p14:creationId xmlns:p14="http://schemas.microsoft.com/office/powerpoint/2010/main" val="3358138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74586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251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pPr>
              <a:defRPr/>
            </a:pPr>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pPr>
              <a:defRPr/>
            </a:pPr>
            <a:fld id="{01A3B611-2C87-4FD3-BD96-6C27916BB386}" type="slidenum">
              <a:rPr lang="en-US" smtClean="0"/>
              <a:pPr>
                <a:defRPr/>
              </a:pPr>
              <a:t>‹#›</a:t>
            </a:fld>
            <a:endParaRPr lang="en-US" dirty="0"/>
          </a:p>
        </p:txBody>
      </p:sp>
    </p:spTree>
    <p:extLst>
      <p:ext uri="{BB962C8B-B14F-4D97-AF65-F5344CB8AC3E}">
        <p14:creationId xmlns:p14="http://schemas.microsoft.com/office/powerpoint/2010/main" val="869919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pPr>
              <a:defRPr/>
            </a:pPr>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pPr>
              <a:defRPr/>
            </a:pPr>
            <a:fld id="{01A3B611-2C87-4FD3-BD96-6C27916BB386}" type="slidenum">
              <a:rPr lang="en-US" smtClean="0"/>
              <a:pPr>
                <a:defRPr/>
              </a:pPr>
              <a:t>‹#›</a:t>
            </a:fld>
            <a:endParaRPr lang="en-US" dirty="0"/>
          </a:p>
        </p:txBody>
      </p:sp>
    </p:spTree>
    <p:extLst>
      <p:ext uri="{BB962C8B-B14F-4D97-AF65-F5344CB8AC3E}">
        <p14:creationId xmlns:p14="http://schemas.microsoft.com/office/powerpoint/2010/main" val="3724491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510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0"/>
            <a:ext cx="8650905" cy="990600"/>
          </a:xfrm>
        </p:spPr>
        <p:txBody>
          <a:bodyPr>
            <a:normAutofit/>
          </a:bodyPr>
          <a:lstStyle>
            <a:lvl1pPr>
              <a:defRPr sz="4533">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219200"/>
            <a:ext cx="8763000" cy="54101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044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2" name="Title 1"/>
          <p:cNvSpPr>
            <a:spLocks noGrp="1"/>
          </p:cNvSpPr>
          <p:nvPr>
            <p:ph type="title"/>
          </p:nvPr>
        </p:nvSpPr>
        <p:spPr>
          <a:xfrm>
            <a:off x="3535680" y="0"/>
            <a:ext cx="8650905" cy="990600"/>
          </a:xfrm>
        </p:spPr>
        <p:txBody>
          <a:bodyPr anchor="b" anchorCtr="0">
            <a:normAutofit/>
          </a:bodyPr>
          <a:lstStyle>
            <a:lvl1pPr>
              <a:defRPr sz="4533">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540000" y="1166019"/>
            <a:ext cx="9448800" cy="5514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66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5181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3535680" y="0"/>
            <a:ext cx="8656320" cy="990600"/>
          </a:xfrm>
        </p:spPr>
        <p:txBody>
          <a:bodyPr anchor="b" anchorCtr="0">
            <a:normAutofit/>
          </a:bodyPr>
          <a:lstStyle>
            <a:lvl1pPr>
              <a:defRPr sz="4533"/>
            </a:lvl1pPr>
          </a:lstStyle>
          <a:p>
            <a:r>
              <a:rPr lang="en-US"/>
              <a:t>Click to edit Master title style</a:t>
            </a:r>
            <a:endParaRPr lang="en-US" dirty="0"/>
          </a:p>
        </p:txBody>
      </p:sp>
      <p:sp>
        <p:nvSpPr>
          <p:cNvPr id="3" name="Content Placeholder 2"/>
          <p:cNvSpPr>
            <a:spLocks noGrp="1"/>
          </p:cNvSpPr>
          <p:nvPr>
            <p:ph sz="half" idx="1"/>
          </p:nvPr>
        </p:nvSpPr>
        <p:spPr>
          <a:xfrm>
            <a:off x="3454400" y="1193800"/>
            <a:ext cx="4124960" cy="4978400"/>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193800"/>
            <a:ext cx="4124960" cy="4978400"/>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05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3535680" y="12701"/>
            <a:ext cx="8656320" cy="977900"/>
          </a:xfrm>
        </p:spPr>
        <p:txBody>
          <a:bodyPr anchor="b" anchorCtr="0">
            <a:normAutofit/>
          </a:bodyPr>
          <a:lstStyle>
            <a:lvl1pPr>
              <a:defRPr sz="4533"/>
            </a:lvl1pPr>
          </a:lstStyle>
          <a:p>
            <a:r>
              <a:rPr lang="en-US"/>
              <a:t>Click to edit Master title style</a:t>
            </a:r>
            <a:endParaRPr lang="en-US" dirty="0"/>
          </a:p>
        </p:txBody>
      </p:sp>
      <p:cxnSp>
        <p:nvCxnSpPr>
          <p:cNvPr id="7" name="Straight Connector 6"/>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469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3535680" y="12701"/>
            <a:ext cx="8656320" cy="977900"/>
          </a:xfrm>
        </p:spPr>
        <p:txBody>
          <a:bodyPr anchor="b" anchorCtr="0">
            <a:normAutofit/>
          </a:bodyPr>
          <a:lstStyle>
            <a:lvl1pPr>
              <a:defRPr sz="4533"/>
            </a:lvl1pPr>
          </a:lstStyle>
          <a:p>
            <a:r>
              <a:rPr lang="en-US"/>
              <a:t>Click to edit Master title style</a:t>
            </a:r>
            <a:endParaRPr lang="en-US" dirty="0"/>
          </a:p>
        </p:txBody>
      </p:sp>
      <p:cxnSp>
        <p:nvCxnSpPr>
          <p:cNvPr id="7" name="Straight Connector 6"/>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295400"/>
            <a:ext cx="9062386" cy="1143000"/>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53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66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187581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1970652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Lst>
  <p:txStyles>
    <p:titleStyle>
      <a:lvl1pPr algn="ctr" defTabSz="1219170" rtl="0" eaLnBrk="1" latinLnBrk="0" hangingPunct="1">
        <a:spcBef>
          <a:spcPct val="0"/>
        </a:spcBef>
        <a:buNone/>
        <a:defRPr sz="5867"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5.xml"/><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www.behavioralhealthsystems.com/" TargetMode="External"/><Relationship Id="rId5" Type="http://schemas.openxmlformats.org/officeDocument/2006/relationships/image" Target="../media/image17.jpe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4564-B625-4DBE-89D2-FFCE99FD27C0}"/>
              </a:ext>
            </a:extLst>
          </p:cNvPr>
          <p:cNvSpPr>
            <a:spLocks noGrp="1"/>
          </p:cNvSpPr>
          <p:nvPr>
            <p:ph type="body" sz="quarter" idx="10"/>
          </p:nvPr>
        </p:nvSpPr>
        <p:spPr>
          <a:xfrm>
            <a:off x="298366" y="510988"/>
            <a:ext cx="3170767" cy="2188667"/>
          </a:xfrm>
        </p:spPr>
        <p:txBody>
          <a:bodyPr>
            <a:normAutofit lnSpcReduction="10000"/>
          </a:bodyPr>
          <a:lstStyle/>
          <a:p>
            <a:r>
              <a:rPr lang="en-US" dirty="0"/>
              <a:t>Vicarious Trauma</a:t>
            </a:r>
          </a:p>
          <a:p>
            <a:r>
              <a:rPr lang="en-US" sz="2400" dirty="0"/>
              <a:t>What It Is and </a:t>
            </a:r>
            <a:br>
              <a:rPr lang="en-US" sz="2400" dirty="0"/>
            </a:br>
            <a:r>
              <a:rPr lang="en-US" sz="2400" dirty="0"/>
              <a:t>How to Prevent It</a:t>
            </a:r>
          </a:p>
          <a:p>
            <a:endParaRPr lang="en-US" sz="2300" dirty="0"/>
          </a:p>
        </p:txBody>
      </p:sp>
      <p:pic>
        <p:nvPicPr>
          <p:cNvPr id="3" name="Picture 2">
            <a:extLst>
              <a:ext uri="{FF2B5EF4-FFF2-40B4-BE49-F238E27FC236}">
                <a16:creationId xmlns:a16="http://schemas.microsoft.com/office/drawing/2014/main" id="{C8FA4BBB-2FDF-4110-AD4D-26E068147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08" y="44039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1">
            <a:extLst>
              <a:ext uri="{FF2B5EF4-FFF2-40B4-BE49-F238E27FC236}">
                <a16:creationId xmlns:a16="http://schemas.microsoft.com/office/drawing/2014/main" id="{E2F67E35-B60A-4A72-9CD1-30745ABD1105}"/>
              </a:ext>
            </a:extLst>
          </p:cNvPr>
          <p:cNvSpPr txBox="1">
            <a:spLocks/>
          </p:cNvSpPr>
          <p:nvPr/>
        </p:nvSpPr>
        <p:spPr>
          <a:xfrm>
            <a:off x="298450" y="3101714"/>
            <a:ext cx="3294756" cy="2111759"/>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Clr>
                <a:srgbClr val="0070C0"/>
              </a:buClr>
              <a:buSzPct val="68000"/>
              <a:buFont typeface="Wingdings 3" panose="05040102010807070707" pitchFamily="18" charset="2"/>
              <a:buNone/>
              <a:defRPr sz="4000" kern="1200" baseline="0">
                <a:solidFill>
                  <a:schemeClr val="bg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fontAlgn="auto">
              <a:lnSpc>
                <a:spcPct val="90000"/>
              </a:lnSpc>
              <a:spcAft>
                <a:spcPts val="0"/>
              </a:spcAft>
            </a:pPr>
            <a:r>
              <a:rPr lang="en-US" sz="2400" dirty="0"/>
              <a:t>September 2021</a:t>
            </a:r>
          </a:p>
        </p:txBody>
      </p:sp>
      <p:pic>
        <p:nvPicPr>
          <p:cNvPr id="8" name="Audio 7">
            <a:hlinkClick r:id="" action="ppaction://media"/>
            <a:extLst>
              <a:ext uri="{FF2B5EF4-FFF2-40B4-BE49-F238E27FC236}">
                <a16:creationId xmlns:a16="http://schemas.microsoft.com/office/drawing/2014/main" id="{E569D672-5F7A-4FCB-9836-924ED4BF0E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1519377"/>
      </p:ext>
    </p:extLst>
  </p:cSld>
  <p:clrMapOvr>
    <a:masterClrMapping/>
  </p:clrMapOvr>
  <mc:AlternateContent xmlns:mc="http://schemas.openxmlformats.org/markup-compatibility/2006">
    <mc:Choice xmlns:p14="http://schemas.microsoft.com/office/powerpoint/2010/main" Requires="p14">
      <p:transition spd="slow" p14:dur="2000" advTm="8265"/>
    </mc:Choice>
    <mc:Fallback>
      <p:transition spd="slow" advTm="8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a:t>Vicarious Trauma (VT)</a:t>
            </a:r>
          </a:p>
        </p:txBody>
      </p:sp>
      <p:sp>
        <p:nvSpPr>
          <p:cNvPr id="5123" name="Rectangle 3"/>
          <p:cNvSpPr>
            <a:spLocks noGrp="1" noChangeArrowheads="1"/>
          </p:cNvSpPr>
          <p:nvPr>
            <p:ph idx="1"/>
          </p:nvPr>
        </p:nvSpPr>
        <p:spPr>
          <a:xfrm>
            <a:off x="3124200" y="1219201"/>
            <a:ext cx="8763000" cy="5257800"/>
          </a:xfrm>
        </p:spPr>
        <p:txBody>
          <a:bodyPr>
            <a:normAutofit/>
          </a:bodyPr>
          <a:lstStyle/>
          <a:p>
            <a:r>
              <a:rPr lang="en-US" dirty="0"/>
              <a:t>…a normal response to listening to events that lead to the (unnatural) death of a child who often times experienced traumatic events that either contributed to or caused their early demise. Participation (on death review teams) can and often leads to subsequent feelings of hopelessness that arise from wanting to prevent future deaths but often times not having the appropriate resources, or collaboration to create such changes, because sometimes the problems are just too big</a:t>
            </a:r>
            <a:endParaRPr lang="en-US" dirty="0">
              <a:sym typeface="Wingdings" pitchFamily="2" charset="2"/>
            </a:endParaRPr>
          </a:p>
        </p:txBody>
      </p:sp>
      <p:pic>
        <p:nvPicPr>
          <p:cNvPr id="2" name="Audio 1">
            <a:hlinkClick r:id="" action="ppaction://media"/>
            <a:extLst>
              <a:ext uri="{FF2B5EF4-FFF2-40B4-BE49-F238E27FC236}">
                <a16:creationId xmlns:a16="http://schemas.microsoft.com/office/drawing/2014/main" id="{92DC87D3-392D-411F-B8A0-29FE2EE72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04818556"/>
      </p:ext>
    </p:extLst>
  </p:cSld>
  <p:clrMapOvr>
    <a:masterClrMapping/>
  </p:clrMapOvr>
  <p:transition advTm="39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Symptoms of Vicarious Trauma</a:t>
            </a:r>
          </a:p>
        </p:txBody>
      </p:sp>
      <p:sp>
        <p:nvSpPr>
          <p:cNvPr id="6147" name="Rectangle 3"/>
          <p:cNvSpPr>
            <a:spLocks noGrp="1" noChangeArrowheads="1"/>
          </p:cNvSpPr>
          <p:nvPr>
            <p:ph idx="1"/>
          </p:nvPr>
        </p:nvSpPr>
        <p:spPr/>
        <p:txBody>
          <a:bodyPr>
            <a:normAutofit/>
          </a:bodyPr>
          <a:lstStyle/>
          <a:p>
            <a:r>
              <a:rPr lang="en-US" dirty="0"/>
              <a:t>PHYSICAL</a:t>
            </a:r>
          </a:p>
          <a:p>
            <a:pPr lvl="1"/>
            <a:r>
              <a:rPr lang="en-US" dirty="0"/>
              <a:t>Fatigue</a:t>
            </a:r>
          </a:p>
          <a:p>
            <a:pPr lvl="1"/>
            <a:r>
              <a:rPr lang="en-US" dirty="0"/>
              <a:t>Weakened Immune System</a:t>
            </a:r>
          </a:p>
          <a:p>
            <a:pPr lvl="1"/>
            <a:r>
              <a:rPr lang="en-US" dirty="0"/>
              <a:t>Feeling Jumpy or Anxious</a:t>
            </a:r>
          </a:p>
          <a:p>
            <a:pPr lvl="1"/>
            <a:r>
              <a:rPr lang="en-US" dirty="0"/>
              <a:t>Trouble sleeping, inability to fall asleep or have restful sleep</a:t>
            </a:r>
          </a:p>
          <a:p>
            <a:pPr lvl="1"/>
            <a:r>
              <a:rPr lang="en-US" dirty="0"/>
              <a:t>Tension in neck &amp; shoulders</a:t>
            </a:r>
          </a:p>
          <a:p>
            <a:pPr lvl="1"/>
            <a:r>
              <a:rPr lang="en-US" dirty="0"/>
              <a:t>Headaches</a:t>
            </a:r>
          </a:p>
        </p:txBody>
      </p:sp>
      <p:pic>
        <p:nvPicPr>
          <p:cNvPr id="2" name="Audio 1">
            <a:hlinkClick r:id="" action="ppaction://media"/>
            <a:extLst>
              <a:ext uri="{FF2B5EF4-FFF2-40B4-BE49-F238E27FC236}">
                <a16:creationId xmlns:a16="http://schemas.microsoft.com/office/drawing/2014/main" id="{33984736-2072-4DD3-879D-485FE38FE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23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Symptoms of Vicarious Trauma</a:t>
            </a:r>
          </a:p>
        </p:txBody>
      </p:sp>
      <p:sp>
        <p:nvSpPr>
          <p:cNvPr id="6147" name="Rectangle 3"/>
          <p:cNvSpPr>
            <a:spLocks noGrp="1" noChangeArrowheads="1"/>
          </p:cNvSpPr>
          <p:nvPr>
            <p:ph idx="1"/>
          </p:nvPr>
        </p:nvSpPr>
        <p:spPr/>
        <p:txBody>
          <a:bodyPr>
            <a:normAutofit/>
          </a:bodyPr>
          <a:lstStyle/>
          <a:p>
            <a:r>
              <a:rPr lang="en-US" dirty="0"/>
              <a:t>PSYCHOLOGICAL</a:t>
            </a:r>
          </a:p>
          <a:p>
            <a:pPr lvl="1"/>
            <a:r>
              <a:rPr lang="en-US" dirty="0"/>
              <a:t>Increased irritability</a:t>
            </a:r>
          </a:p>
          <a:p>
            <a:pPr lvl="1"/>
            <a:r>
              <a:rPr lang="en-US" dirty="0"/>
              <a:t>Lack of patience</a:t>
            </a:r>
          </a:p>
          <a:p>
            <a:pPr lvl="1"/>
            <a:r>
              <a:rPr lang="en-US" dirty="0"/>
              <a:t>Increased impulsivity</a:t>
            </a:r>
          </a:p>
          <a:p>
            <a:pPr lvl="1"/>
            <a:r>
              <a:rPr lang="en-US" dirty="0"/>
              <a:t>Withdrawal from social situations</a:t>
            </a:r>
          </a:p>
          <a:p>
            <a:pPr lvl="1"/>
            <a:r>
              <a:rPr lang="en-US" dirty="0"/>
              <a:t>Dependence on alcohol, food, drugs, etc.</a:t>
            </a:r>
          </a:p>
          <a:p>
            <a:pPr lvl="1"/>
            <a:r>
              <a:rPr lang="en-US" dirty="0"/>
              <a:t>Taking work home</a:t>
            </a:r>
          </a:p>
          <a:p>
            <a:pPr lvl="1"/>
            <a:r>
              <a:rPr lang="en-US" dirty="0"/>
              <a:t>Feeling unfulfilled</a:t>
            </a:r>
          </a:p>
          <a:p>
            <a:pPr lvl="1"/>
            <a:r>
              <a:rPr lang="en-US" dirty="0"/>
              <a:t>Depression and/or anxiety</a:t>
            </a:r>
          </a:p>
          <a:p>
            <a:pPr lvl="1"/>
            <a:r>
              <a:rPr lang="en-US" dirty="0"/>
              <a:t>Inability to focus</a:t>
            </a:r>
          </a:p>
        </p:txBody>
      </p:sp>
      <p:pic>
        <p:nvPicPr>
          <p:cNvPr id="2" name="Audio 1">
            <a:hlinkClick r:id="" action="ppaction://media"/>
            <a:extLst>
              <a:ext uri="{FF2B5EF4-FFF2-40B4-BE49-F238E27FC236}">
                <a16:creationId xmlns:a16="http://schemas.microsoft.com/office/drawing/2014/main" id="{B1B8CED8-8D26-42BA-BAFC-4ABCA20DFD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0600854"/>
      </p:ext>
    </p:extLst>
  </p:cSld>
  <p:clrMapOvr>
    <a:masterClrMapping/>
  </p:clrMapOvr>
  <p:transition advTm="300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Symptoms of Vicarious Trauma</a:t>
            </a:r>
          </a:p>
        </p:txBody>
      </p:sp>
      <p:sp>
        <p:nvSpPr>
          <p:cNvPr id="6147" name="Rectangle 3"/>
          <p:cNvSpPr>
            <a:spLocks noGrp="1" noChangeArrowheads="1"/>
          </p:cNvSpPr>
          <p:nvPr>
            <p:ph idx="1"/>
          </p:nvPr>
        </p:nvSpPr>
        <p:spPr/>
        <p:txBody>
          <a:bodyPr>
            <a:normAutofit/>
          </a:bodyPr>
          <a:lstStyle/>
          <a:p>
            <a:r>
              <a:rPr lang="en-US" dirty="0"/>
              <a:t>PSYCHOLOGICAL</a:t>
            </a:r>
          </a:p>
          <a:p>
            <a:pPr lvl="1"/>
            <a:r>
              <a:rPr lang="en-US" dirty="0"/>
              <a:t>Increased relationship stress</a:t>
            </a:r>
          </a:p>
          <a:p>
            <a:pPr lvl="1"/>
            <a:r>
              <a:rPr lang="en-US" dirty="0"/>
              <a:t>Feeling a lack of sense of control </a:t>
            </a:r>
          </a:p>
          <a:p>
            <a:pPr lvl="1"/>
            <a:r>
              <a:rPr lang="en-US" dirty="0"/>
              <a:t>Numbness</a:t>
            </a:r>
          </a:p>
          <a:p>
            <a:pPr lvl="1"/>
            <a:r>
              <a:rPr lang="en-US" dirty="0"/>
              <a:t>Fear</a:t>
            </a:r>
          </a:p>
          <a:p>
            <a:pPr lvl="1"/>
            <a:r>
              <a:rPr lang="en-US" dirty="0"/>
              <a:t>Anger</a:t>
            </a:r>
          </a:p>
        </p:txBody>
      </p:sp>
      <p:pic>
        <p:nvPicPr>
          <p:cNvPr id="2" name="Audio 1">
            <a:hlinkClick r:id="" action="ppaction://media"/>
            <a:extLst>
              <a:ext uri="{FF2B5EF4-FFF2-40B4-BE49-F238E27FC236}">
                <a16:creationId xmlns:a16="http://schemas.microsoft.com/office/drawing/2014/main" id="{D2F61F3C-A707-4CA8-A1BD-6A0D0E2869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4976078"/>
      </p:ext>
    </p:extLst>
  </p:cSld>
  <p:clrMapOvr>
    <a:masterClrMapping/>
  </p:clrMapOvr>
  <p:transition advTm="15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Symptoms of Vicarious Trauma</a:t>
            </a:r>
          </a:p>
        </p:txBody>
      </p:sp>
      <p:sp>
        <p:nvSpPr>
          <p:cNvPr id="6147" name="Rectangle 3"/>
          <p:cNvSpPr>
            <a:spLocks noGrp="1" noChangeArrowheads="1"/>
          </p:cNvSpPr>
          <p:nvPr>
            <p:ph idx="1"/>
          </p:nvPr>
        </p:nvSpPr>
        <p:spPr/>
        <p:txBody>
          <a:bodyPr>
            <a:normAutofit/>
          </a:bodyPr>
          <a:lstStyle/>
          <a:p>
            <a:r>
              <a:rPr lang="en-US" dirty="0"/>
              <a:t>SPIRITUAL</a:t>
            </a:r>
          </a:p>
          <a:p>
            <a:pPr lvl="1"/>
            <a:r>
              <a:rPr lang="en-US" dirty="0"/>
              <a:t>Lack of connection with your personal sources of connection, purpose, hope</a:t>
            </a:r>
          </a:p>
          <a:p>
            <a:pPr lvl="1"/>
            <a:r>
              <a:rPr lang="en-US" dirty="0"/>
              <a:t>Questioning of previous faith or beliefs</a:t>
            </a:r>
          </a:p>
          <a:p>
            <a:pPr lvl="1"/>
            <a:r>
              <a:rPr lang="en-US" dirty="0"/>
              <a:t>Lack of faith in humanity</a:t>
            </a:r>
          </a:p>
          <a:p>
            <a:pPr lvl="1"/>
            <a:r>
              <a:rPr lang="en-US" dirty="0"/>
              <a:t>Increased questions of why bad things happen in the world</a:t>
            </a:r>
          </a:p>
        </p:txBody>
      </p:sp>
      <p:pic>
        <p:nvPicPr>
          <p:cNvPr id="2" name="Audio 1">
            <a:hlinkClick r:id="" action="ppaction://media"/>
            <a:extLst>
              <a:ext uri="{FF2B5EF4-FFF2-40B4-BE49-F238E27FC236}">
                <a16:creationId xmlns:a16="http://schemas.microsoft.com/office/drawing/2014/main" id="{BF0A7FCA-EBC6-4B6A-A169-F7B4AE8E7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3157602"/>
      </p:ext>
    </p:extLst>
  </p:cSld>
  <p:clrMapOvr>
    <a:masterClrMapping/>
  </p:clrMapOvr>
  <p:transition advTm="248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Symptoms of Vicarious Trauma</a:t>
            </a:r>
          </a:p>
        </p:txBody>
      </p:sp>
      <p:sp>
        <p:nvSpPr>
          <p:cNvPr id="6147" name="Rectangle 3"/>
          <p:cNvSpPr>
            <a:spLocks noGrp="1" noChangeArrowheads="1"/>
          </p:cNvSpPr>
          <p:nvPr>
            <p:ph idx="1"/>
          </p:nvPr>
        </p:nvSpPr>
        <p:spPr/>
        <p:txBody>
          <a:bodyPr>
            <a:normAutofit/>
          </a:bodyPr>
          <a:lstStyle/>
          <a:p>
            <a:r>
              <a:rPr lang="en-US" dirty="0"/>
              <a:t>SPIRITUAL</a:t>
            </a:r>
          </a:p>
          <a:p>
            <a:pPr lvl="1"/>
            <a:r>
              <a:rPr lang="en-US" dirty="0"/>
              <a:t>Lack of contentment and purpose in your work</a:t>
            </a:r>
          </a:p>
          <a:p>
            <a:pPr lvl="1"/>
            <a:r>
              <a:rPr lang="en-US" dirty="0"/>
              <a:t>Increased cynicism</a:t>
            </a:r>
          </a:p>
          <a:p>
            <a:pPr lvl="1"/>
            <a:r>
              <a:rPr lang="en-US" dirty="0"/>
              <a:t>Disappointment in human behavior</a:t>
            </a:r>
          </a:p>
          <a:p>
            <a:pPr lvl="1"/>
            <a:endParaRPr lang="en-US" dirty="0"/>
          </a:p>
        </p:txBody>
      </p:sp>
      <p:pic>
        <p:nvPicPr>
          <p:cNvPr id="2" name="Audio 1">
            <a:hlinkClick r:id="" action="ppaction://media"/>
            <a:extLst>
              <a:ext uri="{FF2B5EF4-FFF2-40B4-BE49-F238E27FC236}">
                <a16:creationId xmlns:a16="http://schemas.microsoft.com/office/drawing/2014/main" id="{75447B50-60BA-490F-A3A4-6726B8FD1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7826288"/>
      </p:ext>
    </p:extLst>
  </p:cSld>
  <p:clrMapOvr>
    <a:masterClrMapping/>
  </p:clrMapOvr>
  <p:transition advTm="138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Signs of Vicarious Trauma</a:t>
            </a:r>
          </a:p>
        </p:txBody>
      </p:sp>
      <p:sp>
        <p:nvSpPr>
          <p:cNvPr id="20483" name="Rectangle 3"/>
          <p:cNvSpPr>
            <a:spLocks noGrp="1" noChangeArrowheads="1"/>
          </p:cNvSpPr>
          <p:nvPr>
            <p:ph idx="1"/>
          </p:nvPr>
        </p:nvSpPr>
        <p:spPr>
          <a:xfrm>
            <a:off x="3124200" y="1219201"/>
            <a:ext cx="8763000" cy="5181600"/>
          </a:xfrm>
        </p:spPr>
        <p:txBody>
          <a:bodyPr>
            <a:normAutofit/>
          </a:bodyPr>
          <a:lstStyle/>
          <a:p>
            <a:r>
              <a:rPr lang="en-US" dirty="0"/>
              <a:t>Difficulty managing your emotions</a:t>
            </a:r>
          </a:p>
          <a:p>
            <a:r>
              <a:rPr lang="en-US" dirty="0"/>
              <a:t>Difficulty accepting or feeling okay about yourself</a:t>
            </a:r>
          </a:p>
          <a:p>
            <a:r>
              <a:rPr lang="en-US" dirty="0"/>
              <a:t>Difficulty making good decisions</a:t>
            </a:r>
          </a:p>
          <a:p>
            <a:r>
              <a:rPr lang="en-US" dirty="0"/>
              <a:t>Problems managing the boundaries between yourself and others</a:t>
            </a:r>
          </a:p>
          <a:p>
            <a:r>
              <a:rPr lang="en-US" dirty="0"/>
              <a:t>Physical problems</a:t>
            </a:r>
          </a:p>
          <a:p>
            <a:r>
              <a:rPr lang="en-US" dirty="0"/>
              <a:t>Difficulty feeling connected to what’s going on around and within you</a:t>
            </a:r>
          </a:p>
        </p:txBody>
      </p:sp>
      <p:pic>
        <p:nvPicPr>
          <p:cNvPr id="3" name="Audio 2">
            <a:hlinkClick r:id="" action="ppaction://media"/>
            <a:extLst>
              <a:ext uri="{FF2B5EF4-FFF2-40B4-BE49-F238E27FC236}">
                <a16:creationId xmlns:a16="http://schemas.microsoft.com/office/drawing/2014/main" id="{5E077BF0-56BC-4152-9DE6-A3E9DAAC9B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29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D30B64-E9B2-477C-94AE-2E7AC0A2B10E}"/>
              </a:ext>
            </a:extLst>
          </p:cNvPr>
          <p:cNvSpPr>
            <a:spLocks noGrp="1"/>
          </p:cNvSpPr>
          <p:nvPr>
            <p:ph type="title"/>
          </p:nvPr>
        </p:nvSpPr>
        <p:spPr/>
        <p:txBody>
          <a:bodyPr/>
          <a:lstStyle/>
          <a:p>
            <a:r>
              <a:rPr lang="en-US" dirty="0"/>
              <a:t>Burnout vs. Vicarious Trauma</a:t>
            </a:r>
          </a:p>
        </p:txBody>
      </p:sp>
      <p:sp>
        <p:nvSpPr>
          <p:cNvPr id="9218" name="Rectangle 4"/>
          <p:cNvSpPr>
            <a:spLocks noGrp="1" noChangeArrowheads="1"/>
          </p:cNvSpPr>
          <p:nvPr>
            <p:ph sz="half" idx="1"/>
          </p:nvPr>
        </p:nvSpPr>
        <p:spPr/>
        <p:txBody>
          <a:bodyPr/>
          <a:lstStyle/>
          <a:p>
            <a:pPr marL="0" indent="0">
              <a:buNone/>
            </a:pPr>
            <a:r>
              <a:rPr lang="en-CA" b="1" u="sng" dirty="0"/>
              <a:t>Burnout</a:t>
            </a:r>
          </a:p>
          <a:p>
            <a:r>
              <a:rPr lang="en-US" dirty="0"/>
              <a:t>Cumulative</a:t>
            </a:r>
          </a:p>
          <a:p>
            <a:r>
              <a:rPr lang="en-US" dirty="0"/>
              <a:t>Predictable</a:t>
            </a:r>
          </a:p>
          <a:p>
            <a:r>
              <a:rPr lang="en-US" dirty="0"/>
              <a:t>Builds over time</a:t>
            </a:r>
          </a:p>
          <a:p>
            <a:r>
              <a:rPr lang="en-US" dirty="0"/>
              <a:t>Results in work dissatisfaction  </a:t>
            </a:r>
          </a:p>
          <a:p>
            <a:r>
              <a:rPr lang="en-US" dirty="0"/>
              <a:t>Unaddressed leads to serious health problems</a:t>
            </a:r>
          </a:p>
          <a:p>
            <a:endParaRPr lang="en-US" dirty="0"/>
          </a:p>
        </p:txBody>
      </p:sp>
      <p:sp>
        <p:nvSpPr>
          <p:cNvPr id="9219" name="Rectangle 5"/>
          <p:cNvSpPr>
            <a:spLocks noGrp="1" noChangeArrowheads="1"/>
          </p:cNvSpPr>
          <p:nvPr>
            <p:ph sz="half" idx="2"/>
          </p:nvPr>
        </p:nvSpPr>
        <p:spPr/>
        <p:txBody>
          <a:bodyPr/>
          <a:lstStyle/>
          <a:p>
            <a:pPr marL="0" indent="0">
              <a:buNone/>
            </a:pPr>
            <a:r>
              <a:rPr lang="en-CA" b="1" u="sng" dirty="0"/>
              <a:t>Vicarious Trauma</a:t>
            </a:r>
          </a:p>
          <a:p>
            <a:r>
              <a:rPr lang="en-US" dirty="0"/>
              <a:t>Narrower focus</a:t>
            </a:r>
          </a:p>
          <a:p>
            <a:r>
              <a:rPr lang="en-US" dirty="0"/>
              <a:t>Harmed by the kind of work we do </a:t>
            </a:r>
          </a:p>
          <a:p>
            <a:r>
              <a:rPr lang="en-US" dirty="0"/>
              <a:t>Intrusive imagery</a:t>
            </a:r>
          </a:p>
          <a:p>
            <a:r>
              <a:rPr lang="en-US" dirty="0"/>
              <a:t>Changes the meaning of life</a:t>
            </a:r>
          </a:p>
          <a:p>
            <a:r>
              <a:rPr lang="en-US" dirty="0"/>
              <a:t>Affects our world view</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30A3450D-930B-4E96-B266-C461024D2D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418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dirty="0"/>
              <a:t>Experiences That Can Increase VT</a:t>
            </a:r>
          </a:p>
        </p:txBody>
      </p:sp>
      <p:sp>
        <p:nvSpPr>
          <p:cNvPr id="10243" name="Rectangle 3"/>
          <p:cNvSpPr>
            <a:spLocks noGrp="1" noChangeArrowheads="1"/>
          </p:cNvSpPr>
          <p:nvPr>
            <p:ph idx="1"/>
          </p:nvPr>
        </p:nvSpPr>
        <p:spPr/>
        <p:txBody>
          <a:bodyPr/>
          <a:lstStyle/>
          <a:p>
            <a:r>
              <a:rPr lang="en-US" dirty="0"/>
              <a:t>Domestic Violence</a:t>
            </a:r>
          </a:p>
          <a:p>
            <a:r>
              <a:rPr lang="en-US" dirty="0"/>
              <a:t>Child Abuse and Neglect</a:t>
            </a:r>
          </a:p>
          <a:p>
            <a:r>
              <a:rPr lang="en-US" dirty="0"/>
              <a:t>Chronic Health Issues</a:t>
            </a:r>
          </a:p>
          <a:p>
            <a:r>
              <a:rPr lang="en-US" dirty="0"/>
              <a:t>Generational Poverty</a:t>
            </a:r>
          </a:p>
          <a:p>
            <a:r>
              <a:rPr lang="en-US" dirty="0"/>
              <a:t>Generational Substance Abuse</a:t>
            </a:r>
          </a:p>
          <a:p>
            <a:r>
              <a:rPr lang="en-US" dirty="0"/>
              <a:t>Living with Constant Crisis</a:t>
            </a:r>
          </a:p>
          <a:p>
            <a:endParaRPr lang="en-US" dirty="0"/>
          </a:p>
          <a:p>
            <a:endParaRPr lang="en-US" dirty="0"/>
          </a:p>
        </p:txBody>
      </p:sp>
      <p:pic>
        <p:nvPicPr>
          <p:cNvPr id="2" name="Audio 1">
            <a:hlinkClick r:id="" action="ppaction://media"/>
            <a:extLst>
              <a:ext uri="{FF2B5EF4-FFF2-40B4-BE49-F238E27FC236}">
                <a16:creationId xmlns:a16="http://schemas.microsoft.com/office/drawing/2014/main" id="{7CC54E39-810E-4B3A-8676-F9D065AA51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81"/>
    </mc:Choice>
    <mc:Fallback>
      <p:transition spd="slow" advTm="2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dirty="0"/>
              <a:t>Experiences That Can Increase VT</a:t>
            </a:r>
          </a:p>
        </p:txBody>
      </p:sp>
      <p:sp>
        <p:nvSpPr>
          <p:cNvPr id="10243" name="Rectangle 3"/>
          <p:cNvSpPr>
            <a:spLocks noGrp="1" noChangeArrowheads="1"/>
          </p:cNvSpPr>
          <p:nvPr>
            <p:ph idx="1"/>
          </p:nvPr>
        </p:nvSpPr>
        <p:spPr/>
        <p:txBody>
          <a:bodyPr/>
          <a:lstStyle/>
          <a:p>
            <a:r>
              <a:rPr lang="en-US" dirty="0"/>
              <a:t>Personal history with certain experiences can contribute to your identifying with certain victims/cases</a:t>
            </a:r>
          </a:p>
          <a:p>
            <a:pPr lvl="1"/>
            <a:r>
              <a:rPr lang="en-US" dirty="0"/>
              <a:t>Domestic Violence if you were a DV victim</a:t>
            </a:r>
          </a:p>
          <a:p>
            <a:pPr lvl="1"/>
            <a:r>
              <a:rPr lang="en-US" dirty="0"/>
              <a:t>Fire deaths if you have experienced a house fire</a:t>
            </a:r>
          </a:p>
          <a:p>
            <a:pPr marL="609585" lvl="1" indent="0">
              <a:buNone/>
            </a:pPr>
            <a:endParaRPr lang="en-US" dirty="0"/>
          </a:p>
          <a:p>
            <a:endParaRPr lang="en-US" dirty="0"/>
          </a:p>
          <a:p>
            <a:pPr marL="0" indent="0">
              <a:buNone/>
            </a:pPr>
            <a:endParaRPr lang="en-US" dirty="0"/>
          </a:p>
        </p:txBody>
      </p:sp>
      <p:pic>
        <p:nvPicPr>
          <p:cNvPr id="3" name="Audio 2">
            <a:hlinkClick r:id="" action="ppaction://media"/>
            <a:extLst>
              <a:ext uri="{FF2B5EF4-FFF2-40B4-BE49-F238E27FC236}">
                <a16:creationId xmlns:a16="http://schemas.microsoft.com/office/drawing/2014/main" id="{F671B2A4-5382-44AD-A45B-708CBD5C47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7521169"/>
      </p:ext>
    </p:extLst>
  </p:cSld>
  <p:clrMapOvr>
    <a:masterClrMapping/>
  </p:clrMapOvr>
  <mc:AlternateContent xmlns:mc="http://schemas.openxmlformats.org/markup-compatibility/2006">
    <mc:Choice xmlns:p14="http://schemas.microsoft.com/office/powerpoint/2010/main" Requires="p14">
      <p:transition spd="slow" p14:dur="2000" advTm="29960"/>
    </mc:Choice>
    <mc:Fallback>
      <p:transition spd="slow" advTm="2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Kwatasian Hunt, at  </a:t>
            </a:r>
            <a:r>
              <a:rPr lang="en-US" u="sng" dirty="0">
                <a:hlinkClick r:id="rId5"/>
              </a:rPr>
              <a:t>kwatasian.hunt@finance.alabama.gov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normAutofit fontScale="90000"/>
          </a:bodyPr>
          <a:lstStyle/>
          <a:p>
            <a:r>
              <a:rPr lang="en-US" dirty="0"/>
              <a:t>State Employee Assistance Program</a:t>
            </a:r>
          </a:p>
        </p:txBody>
      </p:sp>
      <p:pic>
        <p:nvPicPr>
          <p:cNvPr id="4" name="Audio 3">
            <a:hlinkClick r:id="" action="ppaction://media"/>
            <a:extLst>
              <a:ext uri="{FF2B5EF4-FFF2-40B4-BE49-F238E27FC236}">
                <a16:creationId xmlns:a16="http://schemas.microsoft.com/office/drawing/2014/main" id="{BC0B310F-6C72-4466-8C40-55C4BB7F0E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42687"/>
    </mc:Choice>
    <mc:Fallback>
      <p:transition spd="slow" advTm="42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Autofit/>
          </a:bodyPr>
          <a:lstStyle/>
          <a:p>
            <a:r>
              <a:rPr lang="en-US" sz="3600" dirty="0"/>
              <a:t>Vicarious Trauma is a Process of Change</a:t>
            </a:r>
          </a:p>
        </p:txBody>
      </p:sp>
      <p:sp>
        <p:nvSpPr>
          <p:cNvPr id="12291" name="Rectangle 3"/>
          <p:cNvSpPr>
            <a:spLocks noGrp="1" noChangeArrowheads="1"/>
          </p:cNvSpPr>
          <p:nvPr>
            <p:ph idx="1"/>
          </p:nvPr>
        </p:nvSpPr>
        <p:spPr/>
        <p:txBody>
          <a:bodyPr/>
          <a:lstStyle/>
          <a:p>
            <a:r>
              <a:rPr lang="en-US" dirty="0"/>
              <a:t>Unfolds over time</a:t>
            </a:r>
          </a:p>
          <a:p>
            <a:r>
              <a:rPr lang="en-US" dirty="0"/>
              <a:t>Cumulative effect from contact with survivors of violence or disaster or people who are struggling</a:t>
            </a:r>
          </a:p>
          <a:p>
            <a:r>
              <a:rPr lang="en-US" dirty="0"/>
              <a:t>Process of change is ongoing</a:t>
            </a:r>
          </a:p>
        </p:txBody>
      </p:sp>
      <p:pic>
        <p:nvPicPr>
          <p:cNvPr id="2" name="Audio 1">
            <a:hlinkClick r:id="" action="ppaction://media"/>
            <a:extLst>
              <a:ext uri="{FF2B5EF4-FFF2-40B4-BE49-F238E27FC236}">
                <a16:creationId xmlns:a16="http://schemas.microsoft.com/office/drawing/2014/main" id="{488635C1-A0E1-4926-9218-8DE727B43B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19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Autofit/>
          </a:bodyPr>
          <a:lstStyle/>
          <a:p>
            <a:r>
              <a:rPr lang="en-US" sz="4100" dirty="0"/>
              <a:t>Causes of Vicarious Trauma</a:t>
            </a:r>
          </a:p>
        </p:txBody>
      </p:sp>
      <p:sp>
        <p:nvSpPr>
          <p:cNvPr id="13315" name="Rectangle 3"/>
          <p:cNvSpPr>
            <a:spLocks noGrp="1" noChangeArrowheads="1"/>
          </p:cNvSpPr>
          <p:nvPr>
            <p:ph idx="1"/>
          </p:nvPr>
        </p:nvSpPr>
        <p:spPr/>
        <p:txBody>
          <a:bodyPr>
            <a:normAutofit/>
          </a:bodyPr>
          <a:lstStyle/>
          <a:p>
            <a:r>
              <a:rPr lang="en-US" dirty="0"/>
              <a:t>Empathy </a:t>
            </a:r>
          </a:p>
          <a:p>
            <a:r>
              <a:rPr lang="en-US" dirty="0"/>
              <a:t>Identification with clients’ experiences and feelings</a:t>
            </a:r>
          </a:p>
          <a:p>
            <a:r>
              <a:rPr lang="en-US" dirty="0"/>
              <a:t>These feelings are incorporated into your worldview</a:t>
            </a:r>
          </a:p>
          <a:p>
            <a:r>
              <a:rPr lang="en-US" dirty="0"/>
              <a:t>Vicarious trauma happens because </a:t>
            </a:r>
            <a:br>
              <a:rPr lang="en-US" dirty="0"/>
            </a:br>
            <a:r>
              <a:rPr lang="en-US" dirty="0"/>
              <a:t>you feel committed or responsible to help</a:t>
            </a:r>
          </a:p>
          <a:p>
            <a:pPr marL="0" indent="0">
              <a:buNone/>
            </a:pPr>
            <a:endParaRPr lang="en-US" dirty="0"/>
          </a:p>
        </p:txBody>
      </p:sp>
      <p:pic>
        <p:nvPicPr>
          <p:cNvPr id="2" name="Audio 1">
            <a:hlinkClick r:id="" action="ppaction://media"/>
            <a:extLst>
              <a:ext uri="{FF2B5EF4-FFF2-40B4-BE49-F238E27FC236}">
                <a16:creationId xmlns:a16="http://schemas.microsoft.com/office/drawing/2014/main" id="{6A58AB04-F84A-4531-A3F5-E9635EF68D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205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Results of Vicarious Trauma</a:t>
            </a:r>
          </a:p>
        </p:txBody>
      </p:sp>
      <p:sp>
        <p:nvSpPr>
          <p:cNvPr id="15363" name="Rectangle 3"/>
          <p:cNvSpPr>
            <a:spLocks noGrp="1" noChangeArrowheads="1"/>
          </p:cNvSpPr>
          <p:nvPr>
            <p:ph idx="1"/>
          </p:nvPr>
        </p:nvSpPr>
        <p:spPr/>
        <p:txBody>
          <a:bodyPr/>
          <a:lstStyle/>
          <a:p>
            <a:r>
              <a:rPr lang="en-US" dirty="0"/>
              <a:t>Can lead to changes in psychological and spiritual well-being</a:t>
            </a:r>
          </a:p>
          <a:p>
            <a:r>
              <a:rPr lang="en-US" dirty="0"/>
              <a:t>Vicarious trauma is the result of opening up your heart and mind to the worst in human experience </a:t>
            </a:r>
          </a:p>
          <a:p>
            <a:r>
              <a:rPr lang="en-US" dirty="0"/>
              <a:t>You can come to question your deepest beliefs about the way life and the universe work and the existence and nature of meaning and hope</a:t>
            </a:r>
          </a:p>
        </p:txBody>
      </p:sp>
      <p:pic>
        <p:nvPicPr>
          <p:cNvPr id="2" name="Audio 1">
            <a:hlinkClick r:id="" action="ppaction://media"/>
            <a:extLst>
              <a:ext uri="{FF2B5EF4-FFF2-40B4-BE49-F238E27FC236}">
                <a16:creationId xmlns:a16="http://schemas.microsoft.com/office/drawing/2014/main" id="{B856E22A-C02A-47CA-A576-68661E9EAA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260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Personal Risk Factors</a:t>
            </a:r>
          </a:p>
        </p:txBody>
      </p:sp>
      <p:sp>
        <p:nvSpPr>
          <p:cNvPr id="17411" name="Rectangle 3"/>
          <p:cNvSpPr>
            <a:spLocks noGrp="1" noChangeArrowheads="1"/>
          </p:cNvSpPr>
          <p:nvPr>
            <p:ph idx="1"/>
          </p:nvPr>
        </p:nvSpPr>
        <p:spPr/>
        <p:txBody>
          <a:bodyPr/>
          <a:lstStyle/>
          <a:p>
            <a:r>
              <a:rPr lang="en-US" dirty="0"/>
              <a:t>Personality and coping style</a:t>
            </a:r>
          </a:p>
          <a:p>
            <a:r>
              <a:rPr lang="en-US" dirty="0"/>
              <a:t>Personal history</a:t>
            </a:r>
          </a:p>
          <a:p>
            <a:r>
              <a:rPr lang="en-US" dirty="0"/>
              <a:t>Current life circumstances</a:t>
            </a:r>
          </a:p>
          <a:p>
            <a:r>
              <a:rPr lang="en-US" dirty="0"/>
              <a:t>Social support</a:t>
            </a:r>
          </a:p>
          <a:p>
            <a:r>
              <a:rPr lang="en-US" dirty="0"/>
              <a:t>Spiritual resources</a:t>
            </a:r>
          </a:p>
          <a:p>
            <a:r>
              <a:rPr lang="en-US" dirty="0"/>
              <a:t>Work style and support/attitudes</a:t>
            </a:r>
          </a:p>
          <a:p>
            <a:pPr marL="0" indent="0">
              <a:buNone/>
            </a:pPr>
            <a:endParaRPr lang="en-US" dirty="0"/>
          </a:p>
        </p:txBody>
      </p:sp>
      <p:pic>
        <p:nvPicPr>
          <p:cNvPr id="2" name="Audio 1">
            <a:hlinkClick r:id="" action="ppaction://media"/>
            <a:extLst>
              <a:ext uri="{FF2B5EF4-FFF2-40B4-BE49-F238E27FC236}">
                <a16:creationId xmlns:a16="http://schemas.microsoft.com/office/drawing/2014/main" id="{16A73BF6-4070-4C3A-B540-70E0FA8A13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229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Situational Risk Factors</a:t>
            </a:r>
          </a:p>
        </p:txBody>
      </p:sp>
      <p:sp>
        <p:nvSpPr>
          <p:cNvPr id="18435" name="Rectangle 3"/>
          <p:cNvSpPr>
            <a:spLocks noGrp="1" noChangeArrowheads="1"/>
          </p:cNvSpPr>
          <p:nvPr>
            <p:ph idx="1"/>
          </p:nvPr>
        </p:nvSpPr>
        <p:spPr/>
        <p:txBody>
          <a:bodyPr/>
          <a:lstStyle/>
          <a:p>
            <a:r>
              <a:rPr lang="en-US" dirty="0"/>
              <a:t>Professional role, work setting and exposure</a:t>
            </a:r>
          </a:p>
          <a:p>
            <a:r>
              <a:rPr lang="en-US" dirty="0"/>
              <a:t>Agency/division support</a:t>
            </a:r>
          </a:p>
          <a:p>
            <a:r>
              <a:rPr lang="en-US" dirty="0"/>
              <a:t>Population’s responses and reactions</a:t>
            </a:r>
          </a:p>
        </p:txBody>
      </p:sp>
      <p:pic>
        <p:nvPicPr>
          <p:cNvPr id="2" name="Audio 1">
            <a:hlinkClick r:id="" action="ppaction://media"/>
            <a:extLst>
              <a:ext uri="{FF2B5EF4-FFF2-40B4-BE49-F238E27FC236}">
                <a16:creationId xmlns:a16="http://schemas.microsoft.com/office/drawing/2014/main" id="{9E442C60-8ACC-4524-A91A-9BA2DE134C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175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What Can You Do?</a:t>
            </a:r>
          </a:p>
        </p:txBody>
      </p:sp>
      <p:sp>
        <p:nvSpPr>
          <p:cNvPr id="24579" name="Rectangle 3"/>
          <p:cNvSpPr>
            <a:spLocks noGrp="1" noChangeArrowheads="1"/>
          </p:cNvSpPr>
          <p:nvPr>
            <p:ph idx="1"/>
          </p:nvPr>
        </p:nvSpPr>
        <p:spPr/>
        <p:txBody>
          <a:bodyPr/>
          <a:lstStyle/>
          <a:p>
            <a:r>
              <a:rPr lang="en-US" dirty="0"/>
              <a:t>Identify strategies to prevent vicarious trauma from becoming severe and problematic</a:t>
            </a:r>
          </a:p>
          <a:p>
            <a:r>
              <a:rPr lang="en-US" dirty="0"/>
              <a:t>Manage vicarious trauma during times when it is more problematic</a:t>
            </a:r>
          </a:p>
        </p:txBody>
      </p:sp>
      <p:pic>
        <p:nvPicPr>
          <p:cNvPr id="2" name="Audio 1">
            <a:hlinkClick r:id="" action="ppaction://media"/>
            <a:extLst>
              <a:ext uri="{FF2B5EF4-FFF2-40B4-BE49-F238E27FC236}">
                <a16:creationId xmlns:a16="http://schemas.microsoft.com/office/drawing/2014/main" id="{672E6F7F-8114-43C0-8BE0-8F52D17322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19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dirty="0"/>
              <a:t>Prevention: Working Protectively</a:t>
            </a:r>
          </a:p>
        </p:txBody>
      </p:sp>
      <p:sp>
        <p:nvSpPr>
          <p:cNvPr id="26627" name="Rectangle 3"/>
          <p:cNvSpPr>
            <a:spLocks noGrp="1" noChangeArrowheads="1"/>
          </p:cNvSpPr>
          <p:nvPr>
            <p:ph idx="1"/>
          </p:nvPr>
        </p:nvSpPr>
        <p:spPr>
          <a:xfrm>
            <a:off x="3124200" y="1219201"/>
            <a:ext cx="8763000" cy="5105399"/>
          </a:xfrm>
        </p:spPr>
        <p:txBody>
          <a:bodyPr>
            <a:normAutofit lnSpcReduction="10000"/>
          </a:bodyPr>
          <a:lstStyle/>
          <a:p>
            <a:pPr marL="0" indent="0">
              <a:buNone/>
            </a:pPr>
            <a:r>
              <a:rPr lang="en-US" b="1" dirty="0"/>
              <a:t>How you do your work:</a:t>
            </a:r>
          </a:p>
          <a:p>
            <a:r>
              <a:rPr lang="en-US" dirty="0"/>
              <a:t>Change some things that bother you. Intentionally make choices when you can</a:t>
            </a:r>
          </a:p>
          <a:p>
            <a:r>
              <a:rPr lang="en-US" dirty="0"/>
              <a:t>Connect with (or disconnect from) people</a:t>
            </a:r>
          </a:p>
          <a:p>
            <a:r>
              <a:rPr lang="en-US" dirty="0"/>
              <a:t>Try something different at work</a:t>
            </a:r>
          </a:p>
          <a:p>
            <a:r>
              <a:rPr lang="en-US" dirty="0"/>
              <a:t>Find ways to retain or regain perspective during the day</a:t>
            </a:r>
          </a:p>
          <a:p>
            <a:r>
              <a:rPr lang="en-US" dirty="0"/>
              <a:t>Invest in professional networks and relationships with colleagues </a:t>
            </a:r>
          </a:p>
          <a:p>
            <a:r>
              <a:rPr lang="en-US" dirty="0"/>
              <a:t>Find more than one healthy habit</a:t>
            </a:r>
          </a:p>
        </p:txBody>
      </p:sp>
      <p:pic>
        <p:nvPicPr>
          <p:cNvPr id="2" name="Audio 1">
            <a:hlinkClick r:id="" action="ppaction://media"/>
            <a:extLst>
              <a:ext uri="{FF2B5EF4-FFF2-40B4-BE49-F238E27FC236}">
                <a16:creationId xmlns:a16="http://schemas.microsoft.com/office/drawing/2014/main" id="{EC3939BF-5F94-4720-9D58-6160CBD64D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399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r>
              <a:rPr lang="en-US" dirty="0"/>
              <a:t>Prevention: Working Protectively</a:t>
            </a:r>
          </a:p>
        </p:txBody>
      </p:sp>
      <p:sp>
        <p:nvSpPr>
          <p:cNvPr id="27651" name="Rectangle 3"/>
          <p:cNvSpPr>
            <a:spLocks noGrp="1" noChangeArrowheads="1"/>
          </p:cNvSpPr>
          <p:nvPr>
            <p:ph idx="1"/>
          </p:nvPr>
        </p:nvSpPr>
        <p:spPr/>
        <p:txBody>
          <a:bodyPr>
            <a:normAutofit/>
          </a:bodyPr>
          <a:lstStyle/>
          <a:p>
            <a:pPr marL="0" indent="0">
              <a:buNone/>
            </a:pPr>
            <a:r>
              <a:rPr lang="en-US" b="1" dirty="0"/>
              <a:t>How you think about your work:</a:t>
            </a:r>
          </a:p>
          <a:p>
            <a:r>
              <a:rPr lang="en-US" dirty="0"/>
              <a:t>Think about your answers to these questions:</a:t>
            </a:r>
          </a:p>
          <a:p>
            <a:pPr lvl="1"/>
            <a:r>
              <a:rPr lang="en-US" dirty="0"/>
              <a:t>Why do you do this work?</a:t>
            </a:r>
          </a:p>
          <a:p>
            <a:pPr lvl="1"/>
            <a:r>
              <a:rPr lang="en-US" dirty="0"/>
              <a:t>Do you know what you’re doing in your work and why?</a:t>
            </a:r>
          </a:p>
          <a:p>
            <a:pPr lvl="1"/>
            <a:r>
              <a:rPr lang="en-US" dirty="0"/>
              <a:t>How do you measure success in your work?</a:t>
            </a:r>
          </a:p>
          <a:p>
            <a:pPr lvl="1"/>
            <a:r>
              <a:rPr lang="en-US" dirty="0"/>
              <a:t>What can you control in your work?</a:t>
            </a:r>
          </a:p>
          <a:p>
            <a:pPr lvl="1"/>
            <a:r>
              <a:rPr lang="en-US" dirty="0"/>
              <a:t>What are the costs and rewards of this work, and how are you personally challenged?</a:t>
            </a:r>
          </a:p>
        </p:txBody>
      </p:sp>
      <p:pic>
        <p:nvPicPr>
          <p:cNvPr id="2" name="Audio 1">
            <a:hlinkClick r:id="" action="ppaction://media"/>
            <a:extLst>
              <a:ext uri="{FF2B5EF4-FFF2-40B4-BE49-F238E27FC236}">
                <a16:creationId xmlns:a16="http://schemas.microsoft.com/office/drawing/2014/main" id="{07824CF6-FBF2-401B-9493-48D16D9F7F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384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Develop Good Coping Strategies</a:t>
            </a:r>
          </a:p>
        </p:txBody>
      </p:sp>
      <p:sp>
        <p:nvSpPr>
          <p:cNvPr id="28675" name="Rectangle 3"/>
          <p:cNvSpPr>
            <a:spLocks noGrp="1" noChangeArrowheads="1"/>
          </p:cNvSpPr>
          <p:nvPr>
            <p:ph idx="1"/>
          </p:nvPr>
        </p:nvSpPr>
        <p:spPr/>
        <p:txBody>
          <a:bodyPr>
            <a:normAutofit lnSpcReduction="10000"/>
          </a:bodyPr>
          <a:lstStyle/>
          <a:p>
            <a:r>
              <a:rPr lang="en-US" dirty="0"/>
              <a:t>Things that help you take care of yourself.  Especially things that help you:</a:t>
            </a:r>
          </a:p>
          <a:p>
            <a:pPr lvl="1"/>
            <a:r>
              <a:rPr lang="en-US" b="1" dirty="0"/>
              <a:t>Escape</a:t>
            </a:r>
            <a:r>
              <a:rPr lang="en-US" dirty="0"/>
              <a:t>: Get away from it all, physically or mentally (books or films, vacation or “stay”cations, playing video games, talking to friends about things other than work)</a:t>
            </a:r>
          </a:p>
          <a:p>
            <a:pPr lvl="1"/>
            <a:r>
              <a:rPr lang="en-US" b="1" dirty="0"/>
              <a:t>Rest</a:t>
            </a:r>
            <a:r>
              <a:rPr lang="en-US" dirty="0"/>
              <a:t>: Having no goal or timeline, or doing things you find relaxing (lying on the grass watching the clouds go by, sipping a cup of tea, taking a nap, getting a massage, etc.)</a:t>
            </a:r>
          </a:p>
          <a:p>
            <a:pPr lvl="1"/>
            <a:r>
              <a:rPr lang="en-US" b="1" dirty="0"/>
              <a:t>Play</a:t>
            </a:r>
            <a:r>
              <a:rPr lang="en-US" dirty="0"/>
              <a:t>: Engaging in activities that make you laugh or lighten your spirits (sharing funny stories with a friend, playing with a child, being creative, being physically active, etc.)</a:t>
            </a:r>
          </a:p>
        </p:txBody>
      </p:sp>
      <p:pic>
        <p:nvPicPr>
          <p:cNvPr id="6" name="Audio 5">
            <a:hlinkClick r:id="" action="ppaction://media"/>
            <a:extLst>
              <a:ext uri="{FF2B5EF4-FFF2-40B4-BE49-F238E27FC236}">
                <a16:creationId xmlns:a16="http://schemas.microsoft.com/office/drawing/2014/main" id="{E7F94DC6-C39E-4C5F-AA65-DDCFAD7BF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581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541095" y="76200"/>
            <a:ext cx="8650905" cy="990600"/>
          </a:xfrm>
        </p:spPr>
        <p:txBody>
          <a:bodyPr>
            <a:noAutofit/>
          </a:bodyPr>
          <a:lstStyle/>
          <a:p>
            <a:r>
              <a:rPr lang="en-US" sz="4000" dirty="0"/>
              <a:t>Connecting with Sources of Meaning</a:t>
            </a:r>
          </a:p>
        </p:txBody>
      </p:sp>
      <p:sp>
        <p:nvSpPr>
          <p:cNvPr id="30723" name="Rectangle 3"/>
          <p:cNvSpPr>
            <a:spLocks noGrp="1" noChangeArrowheads="1"/>
          </p:cNvSpPr>
          <p:nvPr>
            <p:ph idx="1"/>
          </p:nvPr>
        </p:nvSpPr>
        <p:spPr>
          <a:xfrm>
            <a:off x="3124200" y="1219201"/>
            <a:ext cx="8763000" cy="5029200"/>
          </a:xfrm>
        </p:spPr>
        <p:txBody>
          <a:bodyPr>
            <a:normAutofit fontScale="92500" lnSpcReduction="10000"/>
          </a:bodyPr>
          <a:lstStyle/>
          <a:p>
            <a:r>
              <a:rPr lang="en-US" dirty="0"/>
              <a:t>Reminding yourself of the importance and value of mental health</a:t>
            </a:r>
          </a:p>
          <a:p>
            <a:r>
              <a:rPr lang="en-US" dirty="0"/>
              <a:t>Staying connected with family, friends and colleagues</a:t>
            </a:r>
          </a:p>
          <a:p>
            <a:r>
              <a:rPr lang="en-US" dirty="0"/>
              <a:t>Noticing and deliberately paying attention to the “little things”</a:t>
            </a:r>
          </a:p>
          <a:p>
            <a:r>
              <a:rPr lang="en-US" dirty="0"/>
              <a:t>Marking transitions, celebrating joys and mourning losses with people you care about</a:t>
            </a:r>
          </a:p>
          <a:p>
            <a:r>
              <a:rPr lang="en-US" dirty="0"/>
              <a:t>Taking time to reflect</a:t>
            </a:r>
          </a:p>
          <a:p>
            <a:r>
              <a:rPr lang="en-US" dirty="0"/>
              <a:t>Identifying and challenging your own cynical beliefs</a:t>
            </a:r>
          </a:p>
          <a:p>
            <a:r>
              <a:rPr lang="en-US" dirty="0"/>
              <a:t>Undertaking growth—promoting activities</a:t>
            </a:r>
          </a:p>
        </p:txBody>
      </p:sp>
      <p:pic>
        <p:nvPicPr>
          <p:cNvPr id="3" name="Audio 2">
            <a:hlinkClick r:id="" action="ppaction://media"/>
            <a:extLst>
              <a:ext uri="{FF2B5EF4-FFF2-40B4-BE49-F238E27FC236}">
                <a16:creationId xmlns:a16="http://schemas.microsoft.com/office/drawing/2014/main" id="{3BB72850-C08E-446C-A8B7-5C608AB477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395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a:t>Objectives</a:t>
            </a:r>
          </a:p>
        </p:txBody>
      </p:sp>
      <p:sp>
        <p:nvSpPr>
          <p:cNvPr id="3075" name="Rectangle 3"/>
          <p:cNvSpPr>
            <a:spLocks noGrp="1" noChangeArrowheads="1"/>
          </p:cNvSpPr>
          <p:nvPr>
            <p:ph idx="1"/>
          </p:nvPr>
        </p:nvSpPr>
        <p:spPr/>
        <p:txBody>
          <a:bodyPr/>
          <a:lstStyle/>
          <a:p>
            <a:r>
              <a:rPr lang="en-US" dirty="0"/>
              <a:t>Define vicarious trauma</a:t>
            </a:r>
          </a:p>
          <a:p>
            <a:r>
              <a:rPr lang="en-US" dirty="0"/>
              <a:t>Identify risk factors of vicarious trauma</a:t>
            </a:r>
          </a:p>
          <a:p>
            <a:r>
              <a:rPr lang="en-US" dirty="0"/>
              <a:t>Signs and symptoms of vicarious trauma</a:t>
            </a:r>
          </a:p>
          <a:p>
            <a:r>
              <a:rPr lang="en-US" dirty="0"/>
              <a:t>How to address, cope and transform</a:t>
            </a:r>
          </a:p>
          <a:p>
            <a:r>
              <a:rPr lang="en-US" dirty="0"/>
              <a:t>Developing an effective action plan</a:t>
            </a:r>
          </a:p>
          <a:p>
            <a:r>
              <a:rPr lang="en-US" dirty="0"/>
              <a:t>Review State of Alabama’s EAP benefits</a:t>
            </a:r>
          </a:p>
          <a:p>
            <a:endParaRPr lang="en-US" dirty="0"/>
          </a:p>
        </p:txBody>
      </p:sp>
      <p:pic>
        <p:nvPicPr>
          <p:cNvPr id="4" name="Audio 3">
            <a:hlinkClick r:id="" action="ppaction://media"/>
            <a:extLst>
              <a:ext uri="{FF2B5EF4-FFF2-40B4-BE49-F238E27FC236}">
                <a16:creationId xmlns:a16="http://schemas.microsoft.com/office/drawing/2014/main" id="{89FB5BA6-435E-48F2-9E86-9226E2E74B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29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r>
              <a:rPr lang="en-US" dirty="0"/>
              <a:t>Developing an Effective Action Plan</a:t>
            </a:r>
          </a:p>
        </p:txBody>
      </p:sp>
      <p:sp>
        <p:nvSpPr>
          <p:cNvPr id="31747" name="Rectangle 3"/>
          <p:cNvSpPr>
            <a:spLocks noGrp="1" noChangeArrowheads="1"/>
          </p:cNvSpPr>
          <p:nvPr>
            <p:ph idx="1"/>
          </p:nvPr>
        </p:nvSpPr>
        <p:spPr/>
        <p:txBody>
          <a:bodyPr/>
          <a:lstStyle/>
          <a:p>
            <a:r>
              <a:rPr lang="en-US" b="1" u="sng" dirty="0"/>
              <a:t>A</a:t>
            </a:r>
            <a:r>
              <a:rPr lang="en-US" dirty="0"/>
              <a:t>wareness</a:t>
            </a:r>
          </a:p>
          <a:p>
            <a:r>
              <a:rPr lang="en-US" b="1" u="sng" dirty="0"/>
              <a:t>B</a:t>
            </a:r>
            <a:r>
              <a:rPr lang="en-US" dirty="0"/>
              <a:t>alance </a:t>
            </a:r>
          </a:p>
          <a:p>
            <a:r>
              <a:rPr lang="en-US" b="1" u="sng" dirty="0"/>
              <a:t>C</a:t>
            </a:r>
            <a:r>
              <a:rPr lang="en-US" dirty="0"/>
              <a:t>onnection</a:t>
            </a:r>
          </a:p>
        </p:txBody>
      </p:sp>
      <p:pic>
        <p:nvPicPr>
          <p:cNvPr id="2" name="Audio 1">
            <a:hlinkClick r:id="" action="ppaction://media"/>
            <a:extLst>
              <a:ext uri="{FF2B5EF4-FFF2-40B4-BE49-F238E27FC236}">
                <a16:creationId xmlns:a16="http://schemas.microsoft.com/office/drawing/2014/main" id="{983C739C-4EF3-4BED-9AAB-4CEC159BC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176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r>
              <a:rPr lang="en-US" dirty="0"/>
              <a:t>Developing an Effective Action Plan</a:t>
            </a:r>
          </a:p>
        </p:txBody>
      </p:sp>
      <p:sp>
        <p:nvSpPr>
          <p:cNvPr id="32771" name="Rectangle 3"/>
          <p:cNvSpPr>
            <a:spLocks noGrp="1" noChangeArrowheads="1"/>
          </p:cNvSpPr>
          <p:nvPr>
            <p:ph idx="1"/>
          </p:nvPr>
        </p:nvSpPr>
        <p:spPr/>
        <p:txBody>
          <a:bodyPr/>
          <a:lstStyle/>
          <a:p>
            <a:pPr marL="0" indent="0">
              <a:buNone/>
            </a:pPr>
            <a:r>
              <a:rPr lang="en-US" b="1" dirty="0"/>
              <a:t>Awareness</a:t>
            </a:r>
          </a:p>
          <a:p>
            <a:r>
              <a:rPr lang="en-US" dirty="0"/>
              <a:t>Understanding your responses: Recognize your early warning signs and make adjustments to your work and personal care strategies</a:t>
            </a:r>
          </a:p>
          <a:p>
            <a:r>
              <a:rPr lang="en-US" dirty="0"/>
              <a:t>Awareness/Mindfulness: Be aware of what you’re doing while you’re doing it, deliberately keeping your mind and your body in the same place</a:t>
            </a:r>
          </a:p>
        </p:txBody>
      </p:sp>
      <p:pic>
        <p:nvPicPr>
          <p:cNvPr id="2" name="Audio 1">
            <a:hlinkClick r:id="" action="ppaction://media"/>
            <a:extLst>
              <a:ext uri="{FF2B5EF4-FFF2-40B4-BE49-F238E27FC236}">
                <a16:creationId xmlns:a16="http://schemas.microsoft.com/office/drawing/2014/main" id="{7CE779AC-B046-4CD7-9936-643056FB5B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342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r>
              <a:rPr lang="en-US" dirty="0"/>
              <a:t>Developing an Effective Action Plan</a:t>
            </a:r>
          </a:p>
        </p:txBody>
      </p:sp>
      <p:sp>
        <p:nvSpPr>
          <p:cNvPr id="33795" name="Rectangle 3"/>
          <p:cNvSpPr>
            <a:spLocks noGrp="1" noChangeArrowheads="1"/>
          </p:cNvSpPr>
          <p:nvPr>
            <p:ph idx="1"/>
          </p:nvPr>
        </p:nvSpPr>
        <p:spPr/>
        <p:txBody>
          <a:bodyPr>
            <a:normAutofit fontScale="92500"/>
          </a:bodyPr>
          <a:lstStyle/>
          <a:p>
            <a:pPr marL="0" indent="0">
              <a:buNone/>
            </a:pPr>
            <a:r>
              <a:rPr lang="en-US" b="1" dirty="0"/>
              <a:t>Balance </a:t>
            </a:r>
          </a:p>
          <a:p>
            <a:r>
              <a:rPr lang="en-US" dirty="0"/>
              <a:t>Work-life balance: Make sure each work day includes some breaks for meals and physical activity or rest</a:t>
            </a:r>
          </a:p>
          <a:p>
            <a:r>
              <a:rPr lang="en-US" dirty="0"/>
              <a:t>Take time away from work for rest and relaxation, for friends and family, for spiritual renewal and for professional development</a:t>
            </a:r>
          </a:p>
          <a:p>
            <a:r>
              <a:rPr lang="en-US" dirty="0"/>
              <a:t>Balance on the job: Make sure you can still be doing this same work two years from now if you want to</a:t>
            </a:r>
          </a:p>
          <a:p>
            <a:r>
              <a:rPr lang="en-US" dirty="0"/>
              <a:t>Stopping work after a reasonable amount of time</a:t>
            </a:r>
          </a:p>
          <a:p>
            <a:r>
              <a:rPr lang="en-US" dirty="0"/>
              <a:t>Balance more and less challenging tasks</a:t>
            </a:r>
          </a:p>
        </p:txBody>
      </p:sp>
      <p:pic>
        <p:nvPicPr>
          <p:cNvPr id="2" name="Audio 1">
            <a:hlinkClick r:id="" action="ppaction://media"/>
            <a:extLst>
              <a:ext uri="{FF2B5EF4-FFF2-40B4-BE49-F238E27FC236}">
                <a16:creationId xmlns:a16="http://schemas.microsoft.com/office/drawing/2014/main" id="{405CF921-88FE-4B87-8DD0-1934455410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89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en-US" dirty="0"/>
              <a:t>Developing an Effective Action Plan</a:t>
            </a:r>
          </a:p>
        </p:txBody>
      </p:sp>
      <p:sp>
        <p:nvSpPr>
          <p:cNvPr id="34819" name="Rectangle 3"/>
          <p:cNvSpPr>
            <a:spLocks noGrp="1" noChangeArrowheads="1"/>
          </p:cNvSpPr>
          <p:nvPr>
            <p:ph idx="1"/>
          </p:nvPr>
        </p:nvSpPr>
        <p:spPr/>
        <p:txBody>
          <a:bodyPr/>
          <a:lstStyle/>
          <a:p>
            <a:pPr marL="0" indent="0">
              <a:buNone/>
            </a:pPr>
            <a:r>
              <a:rPr lang="en-US" b="1" dirty="0"/>
              <a:t>Connection</a:t>
            </a:r>
          </a:p>
          <a:p>
            <a:r>
              <a:rPr lang="en-US" dirty="0"/>
              <a:t>Connecting with other people: Social support through professional and personal communities</a:t>
            </a:r>
          </a:p>
          <a:p>
            <a:r>
              <a:rPr lang="en-US" dirty="0"/>
              <a:t>Seek emotional support from friends</a:t>
            </a:r>
          </a:p>
          <a:p>
            <a:r>
              <a:rPr lang="en-US" dirty="0"/>
              <a:t>Engage in self-care with respect to diet, sleep and exercise</a:t>
            </a:r>
          </a:p>
          <a:p>
            <a:r>
              <a:rPr lang="en-US" dirty="0"/>
              <a:t>Keep a journal to identify what situations were difficult and what you did to cope with them at the time</a:t>
            </a:r>
          </a:p>
        </p:txBody>
      </p:sp>
      <p:pic>
        <p:nvPicPr>
          <p:cNvPr id="2" name="Audio 1">
            <a:hlinkClick r:id="" action="ppaction://media"/>
            <a:extLst>
              <a:ext uri="{FF2B5EF4-FFF2-40B4-BE49-F238E27FC236}">
                <a16:creationId xmlns:a16="http://schemas.microsoft.com/office/drawing/2014/main" id="{AF7D1602-9594-4453-8EA5-A3C342B34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39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5" name="Audio 4">
            <a:hlinkClick r:id="" action="ppaction://media"/>
            <a:extLst>
              <a:ext uri="{FF2B5EF4-FFF2-40B4-BE49-F238E27FC236}">
                <a16:creationId xmlns:a16="http://schemas.microsoft.com/office/drawing/2014/main" id="{B303EB1C-15BE-411C-9135-D0A2E3C0F6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74518295"/>
      </p:ext>
    </p:extLst>
  </p:cSld>
  <p:clrMapOvr>
    <a:masterClrMapping/>
  </p:clrMapOvr>
  <mc:AlternateContent xmlns:mc="http://schemas.openxmlformats.org/markup-compatibility/2006">
    <mc:Choice xmlns:p14="http://schemas.microsoft.com/office/powerpoint/2010/main" Requires="p14">
      <p:transition spd="slow" p14:dur="2000" advTm="11591"/>
    </mc:Choice>
    <mc:Fallback>
      <p:transition spd="slow" advTm="1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r>
                <a:rPr lang="en-US" sz="3200" b="1" dirty="0"/>
                <a:t>Our mission </a:t>
              </a:r>
            </a:p>
            <a:p>
              <a:r>
                <a:rPr lang="en-US" sz="2400" dirty="0">
                  <a:solidFill>
                    <a:srgbClr val="0070C0"/>
                  </a:solidFill>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30+ Years in Business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750,000+ Covered Lives Nationally</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87% Client Retention</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Employee-Owned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Birmingham, AL Headquarters;</a:t>
            </a:r>
            <a:br>
              <a:rPr lang="en-US" sz="2400" dirty="0">
                <a:latin typeface="Arial" pitchFamily="34" charset="0"/>
              </a:rPr>
            </a:br>
            <a:r>
              <a:rPr lang="en-US" sz="2400" dirty="0">
                <a:latin typeface="Arial" pitchFamily="34" charset="0"/>
              </a:rPr>
              <a:t>Midwest Regional Office (Chicago)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96% Patient Satisfaction Rate</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“Open” Preferred Provider </a:t>
            </a:r>
            <a:br>
              <a:rPr lang="en-US" sz="2400" dirty="0">
                <a:latin typeface="Arial" pitchFamily="34" charset="0"/>
              </a:rPr>
            </a:br>
            <a:r>
              <a:rPr lang="en-US" sz="2400" dirty="0">
                <a:latin typeface="Arial" pitchFamily="34" charset="0"/>
              </a:rPr>
              <a:t>Network of 25,000+ Providers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 Staff Turnover Rate</a:t>
            </a:r>
          </a:p>
        </p:txBody>
      </p:sp>
      <p:pic>
        <p:nvPicPr>
          <p:cNvPr id="4" name="Audio 3">
            <a:hlinkClick r:id="" action="ppaction://media"/>
            <a:extLst>
              <a:ext uri="{FF2B5EF4-FFF2-40B4-BE49-F238E27FC236}">
                <a16:creationId xmlns:a16="http://schemas.microsoft.com/office/drawing/2014/main" id="{FE4CC1B8-3AC2-4E99-B10E-6428829A1E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0198928"/>
      </p:ext>
    </p:extLst>
  </p:cSld>
  <p:clrMapOvr>
    <a:masterClrMapping/>
  </p:clrMapOvr>
  <mc:AlternateContent xmlns:mc="http://schemas.openxmlformats.org/markup-compatibility/2006">
    <mc:Choice xmlns:p14="http://schemas.microsoft.com/office/powerpoint/2010/main" Requires="p14">
      <p:transition spd="slow" p14:dur="2000" advTm="23610"/>
    </mc:Choice>
    <mc:Fallback>
      <p:transition spd="slow" advTm="2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3" y="4579862"/>
            <a:ext cx="3230659"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10" name="Audio 9">
            <a:hlinkClick r:id="" action="ppaction://media"/>
            <a:extLst>
              <a:ext uri="{FF2B5EF4-FFF2-40B4-BE49-F238E27FC236}">
                <a16:creationId xmlns:a16="http://schemas.microsoft.com/office/drawing/2014/main" id="{2ED3AFDB-DE66-450E-BEA7-82E178112E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2127907"/>
      </p:ext>
    </p:extLst>
  </p:cSld>
  <p:clrMapOvr>
    <a:masterClrMapping/>
  </p:clrMapOvr>
  <mc:AlternateContent xmlns:mc="http://schemas.openxmlformats.org/markup-compatibility/2006">
    <mc:Choice xmlns:p14="http://schemas.microsoft.com/office/powerpoint/2010/main" Requires="p14">
      <p:transition spd="slow" p14:dur="2000" advTm="75476"/>
    </mc:Choice>
    <mc:Fallback>
      <p:transition spd="slow" advTm="7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7:30 AM – 5:00 PM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2" name="Audio 1">
            <a:hlinkClick r:id="" action="ppaction://media"/>
            <a:extLst>
              <a:ext uri="{FF2B5EF4-FFF2-40B4-BE49-F238E27FC236}">
                <a16:creationId xmlns:a16="http://schemas.microsoft.com/office/drawing/2014/main" id="{53BC4FFA-FAFB-4E04-951B-1B3E8105DF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574258"/>
      </p:ext>
    </p:extLst>
  </p:cSld>
  <p:clrMapOvr>
    <a:masterClrMapping/>
  </p:clrMapOvr>
  <mc:AlternateContent xmlns:mc="http://schemas.openxmlformats.org/markup-compatibility/2006">
    <mc:Choice xmlns:p14="http://schemas.microsoft.com/office/powerpoint/2010/main" Requires="p14">
      <p:transition spd="slow" p14:dur="2000" advTm="56318"/>
    </mc:Choice>
    <mc:Fallback>
      <p:transition spd="slow" advTm="5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 &amp; Stacey Grayson</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1-800-245-1150</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3" name="Audio 2">
            <a:hlinkClick r:id="" action="ppaction://media"/>
            <a:extLst>
              <a:ext uri="{FF2B5EF4-FFF2-40B4-BE49-F238E27FC236}">
                <a16:creationId xmlns:a16="http://schemas.microsoft.com/office/drawing/2014/main" id="{9A062F12-7456-47C5-A5D8-1C711209CE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4842820"/>
      </p:ext>
    </p:extLst>
  </p:cSld>
  <p:clrMapOvr>
    <a:masterClrMapping/>
  </p:clrMapOvr>
  <mc:AlternateContent xmlns:mc="http://schemas.openxmlformats.org/markup-compatibility/2006">
    <mc:Choice xmlns:p14="http://schemas.microsoft.com/office/powerpoint/2010/main" Requires="p14">
      <p:transition spd="slow" p14:dur="2000" advTm="27479"/>
    </mc:Choice>
    <mc:Fallback>
      <p:transition spd="slow" advTm="2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www.behavioralhealthsystems.com</a:t>
            </a:r>
            <a:endParaRPr lang="en-US" sz="2400" b="1" dirty="0">
              <a:solidFill>
                <a:schemeClr val="bg1"/>
              </a:solidFill>
              <a:latin typeface="Helvetica" panose="020B0604020202020204" pitchFamily="34" charset="0"/>
              <a:cs typeface="Helvetica" panose="020B0604020202020204" pitchFamily="34" charset="0"/>
            </a:endParaRP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54269E8E-EE1A-49F5-8FCB-09485212C9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mc:Choice xmlns:p14="http://schemas.microsoft.com/office/powerpoint/2010/main" Requires="p14">
      <p:transition spd="slow" p14:dur="2000" advTm="73710"/>
    </mc:Choice>
    <mc:Fallback>
      <p:transition spd="slow" advTm="7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pPr eaLnBrk="1" hangingPunct="1"/>
            <a:r>
              <a:rPr lang="en-US" sz="4000" dirty="0"/>
              <a:t> </a:t>
            </a:r>
          </a:p>
        </p:txBody>
      </p:sp>
      <p:sp>
        <p:nvSpPr>
          <p:cNvPr id="6" name="Text Placeholder 5">
            <a:extLst>
              <a:ext uri="{FF2B5EF4-FFF2-40B4-BE49-F238E27FC236}">
                <a16:creationId xmlns:a16="http://schemas.microsoft.com/office/drawing/2014/main" id="{F007BEF3-24D4-4BFB-AE83-96703B68A718}"/>
              </a:ext>
            </a:extLst>
          </p:cNvPr>
          <p:cNvSpPr>
            <a:spLocks noGrp="1"/>
          </p:cNvSpPr>
          <p:nvPr>
            <p:ph type="body" idx="1"/>
          </p:nvPr>
        </p:nvSpPr>
        <p:spPr/>
        <p:txBody>
          <a:bodyPr/>
          <a:lstStyle/>
          <a:p>
            <a:r>
              <a:rPr lang="en-US" dirty="0"/>
              <a:t>This work </a:t>
            </a:r>
            <a:r>
              <a:rPr lang="en-US" u="sng" dirty="0"/>
              <a:t>changes</a:t>
            </a:r>
            <a:r>
              <a:rPr lang="en-US" dirty="0"/>
              <a:t> us…</a:t>
            </a:r>
          </a:p>
        </p:txBody>
      </p:sp>
      <p:pic>
        <p:nvPicPr>
          <p:cNvPr id="2" name="Audio 1">
            <a:hlinkClick r:id="" action="ppaction://media"/>
            <a:extLst>
              <a:ext uri="{FF2B5EF4-FFF2-40B4-BE49-F238E27FC236}">
                <a16:creationId xmlns:a16="http://schemas.microsoft.com/office/drawing/2014/main" id="{995536DA-C8A1-40B8-88D7-5858E1CB00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45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4564-B625-4DBE-89D2-FFCE99FD27C0}"/>
              </a:ext>
            </a:extLst>
          </p:cNvPr>
          <p:cNvSpPr>
            <a:spLocks noGrp="1"/>
          </p:cNvSpPr>
          <p:nvPr>
            <p:ph type="body" sz="quarter" idx="10"/>
          </p:nvPr>
        </p:nvSpPr>
        <p:spPr>
          <a:xfrm>
            <a:off x="298366" y="510988"/>
            <a:ext cx="3170767" cy="2188667"/>
          </a:xfrm>
        </p:spPr>
        <p:txBody>
          <a:bodyPr>
            <a:normAutofit lnSpcReduction="10000"/>
          </a:bodyPr>
          <a:lstStyle/>
          <a:p>
            <a:r>
              <a:rPr lang="en-US" dirty="0"/>
              <a:t>Vicarious Trauma</a:t>
            </a:r>
          </a:p>
          <a:p>
            <a:r>
              <a:rPr lang="en-US" sz="2400" dirty="0"/>
              <a:t>What It Is and </a:t>
            </a:r>
            <a:br>
              <a:rPr lang="en-US" sz="2400" dirty="0"/>
            </a:br>
            <a:r>
              <a:rPr lang="en-US" sz="2400" dirty="0"/>
              <a:t>How to Prevent It</a:t>
            </a:r>
          </a:p>
          <a:p>
            <a:endParaRPr lang="en-US" sz="2300" dirty="0"/>
          </a:p>
        </p:txBody>
      </p:sp>
      <p:pic>
        <p:nvPicPr>
          <p:cNvPr id="3" name="Picture 2">
            <a:extLst>
              <a:ext uri="{FF2B5EF4-FFF2-40B4-BE49-F238E27FC236}">
                <a16:creationId xmlns:a16="http://schemas.microsoft.com/office/drawing/2014/main" id="{C8FA4BBB-2FDF-4110-AD4D-26E068147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08" y="44039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1">
            <a:extLst>
              <a:ext uri="{FF2B5EF4-FFF2-40B4-BE49-F238E27FC236}">
                <a16:creationId xmlns:a16="http://schemas.microsoft.com/office/drawing/2014/main" id="{E2F67E35-B60A-4A72-9CD1-30745ABD1105}"/>
              </a:ext>
            </a:extLst>
          </p:cNvPr>
          <p:cNvSpPr txBox="1">
            <a:spLocks/>
          </p:cNvSpPr>
          <p:nvPr/>
        </p:nvSpPr>
        <p:spPr>
          <a:xfrm>
            <a:off x="298450" y="3101714"/>
            <a:ext cx="3294756" cy="2111759"/>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Clr>
                <a:srgbClr val="0070C0"/>
              </a:buClr>
              <a:buSzPct val="68000"/>
              <a:buFont typeface="Wingdings 3" panose="05040102010807070707" pitchFamily="18" charset="2"/>
              <a:buNone/>
              <a:defRPr sz="4000" kern="1200" baseline="0">
                <a:solidFill>
                  <a:schemeClr val="bg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fontAlgn="auto">
              <a:lnSpc>
                <a:spcPct val="90000"/>
              </a:lnSpc>
              <a:spcAft>
                <a:spcPts val="0"/>
              </a:spcAft>
            </a:pPr>
            <a:r>
              <a:rPr lang="en-US" sz="2400" dirty="0"/>
              <a:t>September 2021</a:t>
            </a:r>
          </a:p>
        </p:txBody>
      </p:sp>
      <p:pic>
        <p:nvPicPr>
          <p:cNvPr id="5" name="Audio 4">
            <a:hlinkClick r:id="" action="ppaction://media"/>
            <a:extLst>
              <a:ext uri="{FF2B5EF4-FFF2-40B4-BE49-F238E27FC236}">
                <a16:creationId xmlns:a16="http://schemas.microsoft.com/office/drawing/2014/main" id="{6A233B7B-F71D-4EA0-A75D-7BD9B4CB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7497958"/>
      </p:ext>
    </p:extLst>
  </p:cSld>
  <p:clrMapOvr>
    <a:masterClrMapping/>
  </p:clrMapOvr>
  <mc:AlternateContent xmlns:mc="http://schemas.openxmlformats.org/markup-compatibility/2006">
    <mc:Choice xmlns:p14="http://schemas.microsoft.com/office/powerpoint/2010/main" Requires="p14">
      <p:transition spd="slow" p14:dur="2000" advTm="17355"/>
    </mc:Choice>
    <mc:Fallback>
      <p:transition spd="slow" advTm="17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a:t>Introduction</a:t>
            </a:r>
          </a:p>
        </p:txBody>
      </p:sp>
      <p:sp>
        <p:nvSpPr>
          <p:cNvPr id="3075" name="Rectangle 3"/>
          <p:cNvSpPr>
            <a:spLocks noGrp="1" noChangeArrowheads="1"/>
          </p:cNvSpPr>
          <p:nvPr>
            <p:ph idx="1"/>
          </p:nvPr>
        </p:nvSpPr>
        <p:spPr/>
        <p:txBody>
          <a:bodyPr>
            <a:normAutofit/>
          </a:bodyPr>
          <a:lstStyle/>
          <a:p>
            <a:r>
              <a:rPr lang="en-US" dirty="0"/>
              <a:t>Reviewing death records can adversely affect those working on the team</a:t>
            </a:r>
          </a:p>
          <a:p>
            <a:r>
              <a:rPr lang="en-US" dirty="0"/>
              <a:t>These effects can be physical, psychological, spiritual</a:t>
            </a:r>
          </a:p>
          <a:p>
            <a:r>
              <a:rPr lang="en-US" dirty="0"/>
              <a:t>When this occurs, we call this “vicarious trauma”</a:t>
            </a:r>
          </a:p>
          <a:p>
            <a:r>
              <a:rPr lang="en-US" dirty="0"/>
              <a:t>We will be discussing ways to minimize the impact of vicarious trauma for you and your team</a:t>
            </a:r>
          </a:p>
        </p:txBody>
      </p:sp>
      <p:pic>
        <p:nvPicPr>
          <p:cNvPr id="2" name="Audio 1">
            <a:hlinkClick r:id="" action="ppaction://media"/>
            <a:extLst>
              <a:ext uri="{FF2B5EF4-FFF2-40B4-BE49-F238E27FC236}">
                <a16:creationId xmlns:a16="http://schemas.microsoft.com/office/drawing/2014/main" id="{FEBDFA16-EA7D-4D11-8B68-5AA82511F0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4234403"/>
      </p:ext>
    </p:extLst>
  </p:cSld>
  <p:clrMapOvr>
    <a:masterClrMapping/>
  </p:clrMapOvr>
  <p:transition advTm="222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a:t>Trauma Stewardship</a:t>
            </a:r>
          </a:p>
        </p:txBody>
      </p:sp>
      <p:sp>
        <p:nvSpPr>
          <p:cNvPr id="3075" name="Rectangle 3"/>
          <p:cNvSpPr>
            <a:spLocks noGrp="1" noChangeArrowheads="1"/>
          </p:cNvSpPr>
          <p:nvPr>
            <p:ph idx="1"/>
          </p:nvPr>
        </p:nvSpPr>
        <p:spPr>
          <a:xfrm>
            <a:off x="3124200" y="990600"/>
            <a:ext cx="8763000" cy="5410199"/>
          </a:xfrm>
        </p:spPr>
        <p:txBody>
          <a:bodyPr>
            <a:normAutofit/>
          </a:bodyPr>
          <a:lstStyle/>
          <a:p>
            <a:r>
              <a:rPr lang="en-US" dirty="0"/>
              <a:t>“Refers to the entire conversation about how we come to do this work, how we are impacted by our work, and how we subsequently make sense of and learn from our experiences…By talking about trauma in terms of stewardship, we remember that we are being entrusted with people’s stories and their very lives. We understand that this is an honor as well as a tremendous responsibility…We are required to develop and maintain a long-term strategy for ourselves such that we can remain whole and helpful to others even amidst their greatest challenges.”   </a:t>
            </a:r>
            <a:r>
              <a:rPr lang="en-US" sz="1600" dirty="0"/>
              <a:t>traumastewardship.com</a:t>
            </a:r>
            <a:endParaRPr lang="en-US" dirty="0"/>
          </a:p>
        </p:txBody>
      </p:sp>
      <p:pic>
        <p:nvPicPr>
          <p:cNvPr id="2" name="Audio 1">
            <a:hlinkClick r:id="" action="ppaction://media"/>
            <a:extLst>
              <a:ext uri="{FF2B5EF4-FFF2-40B4-BE49-F238E27FC236}">
                <a16:creationId xmlns:a16="http://schemas.microsoft.com/office/drawing/2014/main" id="{9905A2AC-25CC-4318-B4F7-AF48545A08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412791"/>
      </p:ext>
    </p:extLst>
  </p:cSld>
  <p:clrMapOvr>
    <a:masterClrMapping/>
  </p:clrMapOvr>
  <p:transition advTm="46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a:t>Vicarious Trauma (VT)</a:t>
            </a:r>
          </a:p>
        </p:txBody>
      </p:sp>
      <p:sp>
        <p:nvSpPr>
          <p:cNvPr id="5123" name="Rectangle 3"/>
          <p:cNvSpPr>
            <a:spLocks noGrp="1" noChangeArrowheads="1"/>
          </p:cNvSpPr>
          <p:nvPr>
            <p:ph idx="1"/>
          </p:nvPr>
        </p:nvSpPr>
        <p:spPr>
          <a:xfrm>
            <a:off x="3124200" y="1219201"/>
            <a:ext cx="8763000" cy="5257800"/>
          </a:xfrm>
        </p:spPr>
        <p:txBody>
          <a:bodyPr>
            <a:normAutofit fontScale="92500"/>
          </a:bodyPr>
          <a:lstStyle/>
          <a:p>
            <a:r>
              <a:rPr lang="en-US" dirty="0"/>
              <a:t>Vicarious trauma means experiencing or feeling something by hearing or reading about someone else’s trauma (as opposed to experiencing it firsthand)</a:t>
            </a:r>
          </a:p>
          <a:p>
            <a:r>
              <a:rPr lang="en-US" dirty="0">
                <a:sym typeface="Wingdings" pitchFamily="2" charset="2"/>
              </a:rPr>
              <a:t>VT occurs because of elevated levels of exhaustion, long-term stress of exposure to stories of violence or trauma</a:t>
            </a:r>
          </a:p>
          <a:p>
            <a:r>
              <a:rPr lang="en-US" dirty="0">
                <a:sym typeface="Wingdings" pitchFamily="2" charset="2"/>
              </a:rPr>
              <a:t>VT is an empathetic engagement with those affected</a:t>
            </a:r>
          </a:p>
          <a:p>
            <a:r>
              <a:rPr lang="en-US" dirty="0">
                <a:sym typeface="Wingdings" pitchFamily="2" charset="2"/>
              </a:rPr>
              <a:t>An occupational hazard of serving on a death review team</a:t>
            </a:r>
          </a:p>
          <a:p>
            <a:r>
              <a:rPr lang="en-US" dirty="0">
                <a:sym typeface="Wingdings" pitchFamily="2" charset="2"/>
              </a:rPr>
              <a:t>Can happen to anyone, anywhere</a:t>
            </a:r>
          </a:p>
        </p:txBody>
      </p:sp>
      <p:pic>
        <p:nvPicPr>
          <p:cNvPr id="3" name="Audio 2">
            <a:hlinkClick r:id="" action="ppaction://media"/>
            <a:extLst>
              <a:ext uri="{FF2B5EF4-FFF2-40B4-BE49-F238E27FC236}">
                <a16:creationId xmlns:a16="http://schemas.microsoft.com/office/drawing/2014/main" id="{A537145C-7625-4A88-BEBF-691931F01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advTm="39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a:t>Vicarious Trauma (VT)</a:t>
            </a:r>
          </a:p>
        </p:txBody>
      </p:sp>
      <p:sp>
        <p:nvSpPr>
          <p:cNvPr id="5123" name="Rectangle 3"/>
          <p:cNvSpPr>
            <a:spLocks noGrp="1" noChangeArrowheads="1"/>
          </p:cNvSpPr>
          <p:nvPr>
            <p:ph idx="1"/>
          </p:nvPr>
        </p:nvSpPr>
        <p:spPr>
          <a:xfrm>
            <a:off x="3124200" y="1219201"/>
            <a:ext cx="8763000" cy="5257800"/>
          </a:xfrm>
        </p:spPr>
        <p:txBody>
          <a:bodyPr>
            <a:normAutofit/>
          </a:bodyPr>
          <a:lstStyle/>
          <a:p>
            <a:r>
              <a:rPr lang="en-US" dirty="0">
                <a:sym typeface="Wingdings" pitchFamily="2" charset="2"/>
              </a:rPr>
              <a:t>Term is often used interchangeably with several similar (but different) conditions:</a:t>
            </a:r>
          </a:p>
          <a:p>
            <a:pPr lvl="1"/>
            <a:r>
              <a:rPr lang="en-US" sz="2800" dirty="0">
                <a:sym typeface="Wingdings" pitchFamily="2" charset="2"/>
              </a:rPr>
              <a:t>Secondary trauma</a:t>
            </a:r>
          </a:p>
          <a:p>
            <a:pPr lvl="1"/>
            <a:r>
              <a:rPr lang="en-US" sz="2800" dirty="0">
                <a:sym typeface="Wingdings" pitchFamily="2" charset="2"/>
              </a:rPr>
              <a:t>Burnout</a:t>
            </a:r>
          </a:p>
          <a:p>
            <a:pPr lvl="1"/>
            <a:r>
              <a:rPr lang="en-US" sz="2800" dirty="0">
                <a:sym typeface="Wingdings" pitchFamily="2" charset="2"/>
              </a:rPr>
              <a:t>Compassion fatigue</a:t>
            </a:r>
          </a:p>
        </p:txBody>
      </p:sp>
      <p:pic>
        <p:nvPicPr>
          <p:cNvPr id="3" name="Audio 2">
            <a:hlinkClick r:id="" action="ppaction://media"/>
            <a:extLst>
              <a:ext uri="{FF2B5EF4-FFF2-40B4-BE49-F238E27FC236}">
                <a16:creationId xmlns:a16="http://schemas.microsoft.com/office/drawing/2014/main" id="{1F99D276-00DE-42F7-BB45-780101031E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7166568"/>
      </p:ext>
    </p:extLst>
  </p:cSld>
  <p:clrMapOvr>
    <a:masterClrMapping/>
  </p:clrMapOvr>
  <p:transition advTm="14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a:t>Vicarious Trauma (VT)</a:t>
            </a:r>
          </a:p>
        </p:txBody>
      </p:sp>
      <p:sp>
        <p:nvSpPr>
          <p:cNvPr id="5123" name="Rectangle 3"/>
          <p:cNvSpPr>
            <a:spLocks noGrp="1" noChangeArrowheads="1"/>
          </p:cNvSpPr>
          <p:nvPr>
            <p:ph idx="1"/>
          </p:nvPr>
        </p:nvSpPr>
        <p:spPr>
          <a:xfrm>
            <a:off x="3124200" y="1219201"/>
            <a:ext cx="8763000" cy="5257800"/>
          </a:xfrm>
        </p:spPr>
        <p:txBody>
          <a:bodyPr>
            <a:normAutofit/>
          </a:bodyPr>
          <a:lstStyle/>
          <a:p>
            <a:r>
              <a:rPr lang="en-US" dirty="0"/>
              <a:t>… the natural consequent behaviors and emotions resulting from knowing about a traumatizing event experienced by another—the stress resulting from helping or wanting to help the traumatized or suffering person. (Figley, 1993) </a:t>
            </a:r>
          </a:p>
          <a:p>
            <a:endParaRPr lang="en-US" dirty="0">
              <a:sym typeface="Wingdings" pitchFamily="2" charset="2"/>
            </a:endParaRPr>
          </a:p>
        </p:txBody>
      </p:sp>
      <p:pic>
        <p:nvPicPr>
          <p:cNvPr id="2" name="Audio 1">
            <a:hlinkClick r:id="" action="ppaction://media"/>
            <a:extLst>
              <a:ext uri="{FF2B5EF4-FFF2-40B4-BE49-F238E27FC236}">
                <a16:creationId xmlns:a16="http://schemas.microsoft.com/office/drawing/2014/main" id="{95C58532-7B4C-4E49-A799-D6B90C0884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6477530"/>
      </p:ext>
    </p:extLst>
  </p:cSld>
  <p:clrMapOvr>
    <a:masterClrMapping/>
  </p:clrMapOvr>
  <p:transition advTm="180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B1ADF493-4240-43F5-96FE-891F3DB9851C}" vid="{FD4935B0-5522-4B64-BCC8-F400FC4089A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BHS 2018 Theme</Template>
  <TotalTime>2011</TotalTime>
  <Words>2408</Words>
  <Application>Microsoft Office PowerPoint</Application>
  <PresentationFormat>Widescreen</PresentationFormat>
  <Paragraphs>341</Paragraphs>
  <Slides>40</Slides>
  <Notes>38</Notes>
  <HiddenSlides>0</HiddenSlides>
  <MMClips>40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Courier New</vt:lpstr>
      <vt:lpstr>Helvetica</vt:lpstr>
      <vt:lpstr>Times New Roman</vt:lpstr>
      <vt:lpstr>Wingdings 3</vt:lpstr>
      <vt:lpstr>BHS 2018 Theme</vt:lpstr>
      <vt:lpstr>PowerPoint Presentation</vt:lpstr>
      <vt:lpstr>State Employee Assistance Program</vt:lpstr>
      <vt:lpstr>Objectives</vt:lpstr>
      <vt:lpstr> </vt:lpstr>
      <vt:lpstr>Introduction</vt:lpstr>
      <vt:lpstr>Trauma Stewardship</vt:lpstr>
      <vt:lpstr>Vicarious Trauma (VT)</vt:lpstr>
      <vt:lpstr>Vicarious Trauma (VT)</vt:lpstr>
      <vt:lpstr>Vicarious Trauma (VT)</vt:lpstr>
      <vt:lpstr>Vicarious Trauma (VT)</vt:lpstr>
      <vt:lpstr>Symptoms of Vicarious Trauma</vt:lpstr>
      <vt:lpstr>Symptoms of Vicarious Trauma</vt:lpstr>
      <vt:lpstr>Symptoms of Vicarious Trauma</vt:lpstr>
      <vt:lpstr>Symptoms of Vicarious Trauma</vt:lpstr>
      <vt:lpstr>Symptoms of Vicarious Trauma</vt:lpstr>
      <vt:lpstr>Signs of Vicarious Trauma</vt:lpstr>
      <vt:lpstr>Burnout vs. Vicarious Trauma</vt:lpstr>
      <vt:lpstr>Experiences That Can Increase VT</vt:lpstr>
      <vt:lpstr>Experiences That Can Increase VT</vt:lpstr>
      <vt:lpstr>Vicarious Trauma is a Process of Change</vt:lpstr>
      <vt:lpstr>Causes of Vicarious Trauma</vt:lpstr>
      <vt:lpstr>Results of Vicarious Trauma</vt:lpstr>
      <vt:lpstr>Personal Risk Factors</vt:lpstr>
      <vt:lpstr>Situational Risk Factors</vt:lpstr>
      <vt:lpstr>What Can You Do?</vt:lpstr>
      <vt:lpstr>Prevention: Working Protectively</vt:lpstr>
      <vt:lpstr>Prevention: Working Protectively</vt:lpstr>
      <vt:lpstr>Develop Good Coping Strategies</vt:lpstr>
      <vt:lpstr>Connecting with Sources of Meaning</vt:lpstr>
      <vt:lpstr>Developing an Effective Action Plan</vt:lpstr>
      <vt:lpstr>Developing an Effective Action Plan</vt:lpstr>
      <vt:lpstr>Developing an Effective Action Plan</vt:lpstr>
      <vt:lpstr>Developing an Effective Action Plan</vt:lpstr>
      <vt:lpstr>Review of Your BHS Benefits</vt:lpstr>
      <vt:lpstr>About BHS: At a Glance</vt:lpstr>
      <vt:lpstr>State of Alabama: EAP Benefits</vt:lpstr>
      <vt:lpstr>Accessing the EAP</vt:lpstr>
      <vt:lpstr>Accessing the EAP</vt:lpstr>
      <vt:lpstr>PowerPoint Presentation</vt:lpstr>
      <vt:lpstr>PowerPoint Presentation</vt:lpstr>
    </vt:vector>
  </TitlesOfParts>
  <Company>WCMHS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Vicarious Traumatization</dc:title>
  <dc:creator>Information Systems</dc:creator>
  <cp:lastModifiedBy>Debra Nickolson</cp:lastModifiedBy>
  <cp:revision>138</cp:revision>
  <cp:lastPrinted>2021-08-17T16:59:04Z</cp:lastPrinted>
  <dcterms:created xsi:type="dcterms:W3CDTF">2009-07-14T18:48:00Z</dcterms:created>
  <dcterms:modified xsi:type="dcterms:W3CDTF">2021-08-26T14:24:29Z</dcterms:modified>
</cp:coreProperties>
</file>